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embeddedFontLst>
    <p:embeddedFont>
      <p:font typeface="Aptos Narrow" panose="020B0004020202020204" pitchFamily="34" charset="0"/>
      <p:regular r:id="rId4"/>
      <p:bold r:id="rId5"/>
      <p:italic r:id="rId6"/>
      <p:boldItalic r:id="rId7"/>
    </p:embeddedFont>
    <p:embeddedFont>
      <p:font typeface="Canva Sans" panose="020B0503030501040103" pitchFamily="34" charset="0"/>
      <p:regular r:id="rId8"/>
    </p:embeddedFont>
    <p:embeddedFont>
      <p:font typeface="Canva Sans Bold" panose="020B0803030501040103" pitchFamily="34" charset="0"/>
      <p:regular r:id="rId9"/>
      <p:bold r:id="rId10"/>
    </p:embeddedFont>
    <p:embeddedFont>
      <p:font typeface="Canva Sans Italics" panose="020B0503030501040103" pitchFamily="34" charset="0"/>
      <p:regular r:id="rId11"/>
      <p:italic r:id="rId12"/>
    </p:embeddedFont>
    <p:embeddedFont>
      <p:font typeface="DM Sans" pitchFamily="2" charset="77"/>
      <p:regular r:id="rId13"/>
      <p:bold r:id="rId14"/>
      <p:italic r:id="rId15"/>
      <p:boldItalic r:id="rId16"/>
    </p:embeddedFont>
    <p:embeddedFont>
      <p:font typeface="DM Sans Bold" pitchFamily="2" charset="77"/>
      <p:regular r:id="rId17"/>
      <p:bold r:id="rId18"/>
    </p:embeddedFont>
    <p:embeddedFont>
      <p:font typeface="Libre Baskerville" panose="02000000000000000000" pitchFamily="2" charset="0"/>
      <p:regular r:id="rId19"/>
      <p:bold r:id="rId20"/>
      <p:italic r:id="rId21"/>
    </p:embeddedFont>
    <p:embeddedFont>
      <p:font typeface="Libre Baskerville Bold" panose="02000000000000000000" pitchFamily="2" charset="0"/>
      <p:regular r:id="rId22"/>
      <p:bold r:id="rId23"/>
    </p:embeddedFont>
    <p:embeddedFont>
      <p:font typeface="Montserrat Light" panose="020F0302020204030204" pitchFamily="34" charset="0"/>
      <p:regular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3" autoAdjust="0"/>
    <p:restoredTop sz="94607" autoAdjust="0"/>
  </p:normalViewPr>
  <p:slideViewPr>
    <p:cSldViewPr>
      <p:cViewPr>
        <p:scale>
          <a:sx n="28" d="100"/>
          <a:sy n="28" d="100"/>
        </p:scale>
        <p:origin x="-24" y="-4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26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21" Type="http://schemas.openxmlformats.org/officeDocument/2006/relationships/font" Target="fonts/font18.fnt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5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font" Target="fonts/font21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font" Target="fonts/font20.fntdata"/><Relationship Id="rId28" Type="http://schemas.openxmlformats.org/officeDocument/2006/relationships/theme" Target="theme/theme1.xml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font" Target="fonts/font19.fntdata"/><Relationship Id="rId27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2.xml.rels><?xml version="1.0" encoding="UTF-8" standalone="yes"?>
<Relationships xmlns="http://schemas.openxmlformats.org/package/2006/relationships"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3.xml.rels><?xml version="1.0" encoding="UTF-8" standalone="yes"?>
<Relationships xmlns="http://schemas.openxmlformats.org/package/2006/relationships"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>
    <cx:title pos="t" align="ctr" overlay="0">
      <cx:tx>
        <cx:txData>
          <cx:v>1.4 million people in 2022 in Michigan have a disability 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3600"/>
          </a:pPr>
          <a:r>
            <a:rPr lang="en-US" sz="3600" b="1" i="0" u="none" strike="noStrike" baseline="0" dirty="0">
              <a:solidFill>
                <a:schemeClr val="tx1"/>
              </a:solidFill>
              <a:latin typeface="Aptos Narrow" panose="02110004020202020204"/>
            </a:rPr>
            <a:t>1.4 million people in 2022 in Michigan have a disability </a:t>
          </a:r>
        </a:p>
      </cx:txPr>
    </cx:title>
    <cx:plotArea>
      <cx:plotAreaRegion/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000"/>
          </a:pPr>
          <a:endParaRPr lang="en-US" sz="20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ptos Narrow" panose="02110004020202020204"/>
          </a:endParaRPr>
        </a:p>
      </cx:txPr>
    </cx:legend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>
    <cx:title pos="t" align="ctr" overlay="0">
      <cx:tx>
        <cx:txData>
          <cx:v>Only  4,068 people with a disability receive SDA benefits in 2022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3600"/>
          </a:pPr>
          <a:r>
            <a:rPr lang="en-US" sz="3600" b="1" i="0" u="none" strike="noStrike" baseline="0" dirty="0">
              <a:solidFill>
                <a:schemeClr val="tx1"/>
              </a:solidFill>
              <a:latin typeface="Aptos Narrow" panose="02110004020202020204"/>
            </a:rPr>
            <a:t>Only  4,068 people with a disability receive SDA benefits in 2022</a:t>
          </a:r>
        </a:p>
      </cx:txPr>
    </cx:title>
    <cx:plotArea>
      <cx:plotAreaRegion/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000"/>
          </a:pPr>
          <a:endParaRPr lang="en-US" sz="20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  <a:cs typeface="Arial"/>
          </a:endParaRPr>
        </a:p>
      </cx:txPr>
    </cx:legend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 sz="3600"/>
            </a:pPr>
            <a:r>
              <a:rPr lang="en-US" sz="3600" b="1" i="0" u="none" strike="noStrike" baseline="0" dirty="0">
                <a:solidFill>
                  <a:schemeClr val="tx1"/>
                </a:solidFill>
                <a:latin typeface="Aptos Narrow" panose="02110004020202020204"/>
              </a:rPr>
              <a:t>295,115 people with a disability live in poverty in 2022</a:t>
            </a:r>
          </a:p>
        </cx:rich>
      </cx:tx>
    </cx:title>
    <cx:plotArea>
      <cx:plotAreaRegion/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000"/>
          </a:pPr>
          <a:endParaRPr lang="en-US" sz="20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  <a:cs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4BB32-95DB-904D-9561-5185DF35CA4F}" type="datetimeFigureOut">
              <a:rPr lang="en-US" smtClean="0"/>
              <a:t>4/13/25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E2B9C-6653-824B-A3CD-017AD90A8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80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E2B9C-6653-824B-A3CD-017AD90A8C8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53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emf"/><Relationship Id="rId18" Type="http://schemas.microsoft.com/office/2014/relationships/chartEx" Target="../charts/chartEx3.xml"/><Relationship Id="rId3" Type="http://schemas.openxmlformats.org/officeDocument/2006/relationships/image" Target="../media/image1.png"/><Relationship Id="rId21" Type="http://schemas.openxmlformats.org/officeDocument/2006/relationships/image" Target="../media/image16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microsoft.com/office/2014/relationships/chartEx" Target="../charts/chartEx2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24" Type="http://schemas.openxmlformats.org/officeDocument/2006/relationships/image" Target="../media/image19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openxmlformats.org/officeDocument/2006/relationships/image" Target="../media/image18.png"/><Relationship Id="rId10" Type="http://schemas.openxmlformats.org/officeDocument/2006/relationships/image" Target="../media/image8.svg"/><Relationship Id="rId19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microsoft.com/office/2014/relationships/chartEx" Target="../charts/chartEx1.xml"/><Relationship Id="rId2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5"/>
          <p:cNvGrpSpPr/>
          <p:nvPr/>
        </p:nvGrpSpPr>
        <p:grpSpPr>
          <a:xfrm>
            <a:off x="21404816" y="21873267"/>
            <a:ext cx="8736677" cy="1068640"/>
            <a:chOff x="-54384" y="-4394"/>
            <a:chExt cx="1372667" cy="225217"/>
          </a:xfrm>
        </p:grpSpPr>
        <p:sp>
          <p:nvSpPr>
            <p:cNvPr id="86" name="Freeform 86"/>
            <p:cNvSpPr/>
            <p:nvPr/>
          </p:nvSpPr>
          <p:spPr>
            <a:xfrm>
              <a:off x="-25167" y="1985"/>
              <a:ext cx="1343450" cy="218838"/>
            </a:xfrm>
            <a:custGeom>
              <a:avLst/>
              <a:gdLst/>
              <a:ahLst/>
              <a:cxnLst/>
              <a:rect l="l" t="t" r="r" b="b"/>
              <a:pathLst>
                <a:path w="1343450" h="218838">
                  <a:moveTo>
                    <a:pt x="24290" y="0"/>
                  </a:moveTo>
                  <a:lnTo>
                    <a:pt x="1319160" y="0"/>
                  </a:lnTo>
                  <a:cubicBezTo>
                    <a:pt x="1325602" y="0"/>
                    <a:pt x="1331780" y="2559"/>
                    <a:pt x="1336335" y="7114"/>
                  </a:cubicBezTo>
                  <a:cubicBezTo>
                    <a:pt x="1340891" y="11670"/>
                    <a:pt x="1343450" y="17848"/>
                    <a:pt x="1343450" y="24290"/>
                  </a:cubicBezTo>
                  <a:lnTo>
                    <a:pt x="1343450" y="194548"/>
                  </a:lnTo>
                  <a:cubicBezTo>
                    <a:pt x="1343450" y="207963"/>
                    <a:pt x="1332575" y="218838"/>
                    <a:pt x="1319160" y="218838"/>
                  </a:cubicBezTo>
                  <a:lnTo>
                    <a:pt x="24290" y="218838"/>
                  </a:lnTo>
                  <a:cubicBezTo>
                    <a:pt x="10875" y="218838"/>
                    <a:pt x="0" y="207963"/>
                    <a:pt x="0" y="194548"/>
                  </a:cubicBezTo>
                  <a:lnTo>
                    <a:pt x="0" y="24290"/>
                  </a:lnTo>
                  <a:cubicBezTo>
                    <a:pt x="0" y="10875"/>
                    <a:pt x="10875" y="0"/>
                    <a:pt x="24290" y="0"/>
                  </a:cubicBezTo>
                  <a:close/>
                </a:path>
              </a:pathLst>
            </a:custGeom>
            <a:solidFill>
              <a:srgbClr val="E2D3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-54384" y="-4394"/>
              <a:ext cx="1343450" cy="21883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3480"/>
                </a:lnSpc>
              </a:pPr>
              <a:r>
                <a:rPr lang="en-US" sz="30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Cut disability unemployment by 1% </a:t>
              </a:r>
            </a:p>
          </p:txBody>
        </p:sp>
      </p:grpSp>
      <p:grpSp>
        <p:nvGrpSpPr>
          <p:cNvPr id="149" name="Group 82">
            <a:extLst>
              <a:ext uri="{FF2B5EF4-FFF2-40B4-BE49-F238E27FC236}">
                <a16:creationId xmlns:a16="http://schemas.microsoft.com/office/drawing/2014/main" id="{BDFBE710-0E53-C020-F944-1F2F1B4573B4}"/>
              </a:ext>
            </a:extLst>
          </p:cNvPr>
          <p:cNvGrpSpPr/>
          <p:nvPr/>
        </p:nvGrpSpPr>
        <p:grpSpPr>
          <a:xfrm>
            <a:off x="27294320" y="21918780"/>
            <a:ext cx="6400915" cy="1038591"/>
            <a:chOff x="-129677" y="0"/>
            <a:chExt cx="1189584" cy="218884"/>
          </a:xfrm>
        </p:grpSpPr>
        <p:sp>
          <p:nvSpPr>
            <p:cNvPr id="150" name="Freeform 83">
              <a:extLst>
                <a:ext uri="{FF2B5EF4-FFF2-40B4-BE49-F238E27FC236}">
                  <a16:creationId xmlns:a16="http://schemas.microsoft.com/office/drawing/2014/main" id="{E37F7B3C-95F5-9AB0-81B9-268F2C58F143}"/>
                </a:ext>
              </a:extLst>
            </p:cNvPr>
            <p:cNvSpPr/>
            <p:nvPr/>
          </p:nvSpPr>
          <p:spPr>
            <a:xfrm>
              <a:off x="32119" y="46"/>
              <a:ext cx="1027275" cy="218838"/>
            </a:xfrm>
            <a:custGeom>
              <a:avLst/>
              <a:gdLst/>
              <a:ahLst/>
              <a:cxnLst/>
              <a:rect l="l" t="t" r="r" b="b"/>
              <a:pathLst>
                <a:path w="1027275" h="218838">
                  <a:moveTo>
                    <a:pt x="31766" y="0"/>
                  </a:moveTo>
                  <a:lnTo>
                    <a:pt x="995509" y="0"/>
                  </a:lnTo>
                  <a:cubicBezTo>
                    <a:pt x="1003934" y="0"/>
                    <a:pt x="1012014" y="3347"/>
                    <a:pt x="1017971" y="9304"/>
                  </a:cubicBezTo>
                  <a:cubicBezTo>
                    <a:pt x="1023928" y="15261"/>
                    <a:pt x="1027275" y="23341"/>
                    <a:pt x="1027275" y="31766"/>
                  </a:cubicBezTo>
                  <a:lnTo>
                    <a:pt x="1027275" y="187072"/>
                  </a:lnTo>
                  <a:cubicBezTo>
                    <a:pt x="1027275" y="195497"/>
                    <a:pt x="1023928" y="203577"/>
                    <a:pt x="1017971" y="209534"/>
                  </a:cubicBezTo>
                  <a:cubicBezTo>
                    <a:pt x="1012014" y="215491"/>
                    <a:pt x="1003934" y="218838"/>
                    <a:pt x="995509" y="218838"/>
                  </a:cubicBezTo>
                  <a:lnTo>
                    <a:pt x="31766" y="218838"/>
                  </a:lnTo>
                  <a:cubicBezTo>
                    <a:pt x="23341" y="218838"/>
                    <a:pt x="15261" y="215491"/>
                    <a:pt x="9304" y="209534"/>
                  </a:cubicBezTo>
                  <a:cubicBezTo>
                    <a:pt x="3347" y="203577"/>
                    <a:pt x="0" y="195497"/>
                    <a:pt x="0" y="187072"/>
                  </a:cubicBezTo>
                  <a:lnTo>
                    <a:pt x="0" y="31766"/>
                  </a:lnTo>
                  <a:cubicBezTo>
                    <a:pt x="0" y="23341"/>
                    <a:pt x="3347" y="15261"/>
                    <a:pt x="9304" y="9304"/>
                  </a:cubicBezTo>
                  <a:cubicBezTo>
                    <a:pt x="15261" y="3347"/>
                    <a:pt x="23341" y="0"/>
                    <a:pt x="31766" y="0"/>
                  </a:cubicBezTo>
                  <a:close/>
                </a:path>
              </a:pathLst>
            </a:custGeom>
            <a:solidFill>
              <a:srgbClr val="E2D3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TextBox 84">
              <a:extLst>
                <a:ext uri="{FF2B5EF4-FFF2-40B4-BE49-F238E27FC236}">
                  <a16:creationId xmlns:a16="http://schemas.microsoft.com/office/drawing/2014/main" id="{9ACE6F2A-F1F7-807A-E6DD-B718B4C03C5A}"/>
                </a:ext>
              </a:extLst>
            </p:cNvPr>
            <p:cNvSpPr txBox="1"/>
            <p:nvPr/>
          </p:nvSpPr>
          <p:spPr>
            <a:xfrm>
              <a:off x="-129677" y="0"/>
              <a:ext cx="1189584" cy="21883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30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            Poverty          0.55 points  </a:t>
              </a:r>
            </a:p>
          </p:txBody>
        </p:sp>
      </p:grpSp>
      <p:pic>
        <p:nvPicPr>
          <p:cNvPr id="159" name="Picture 158" descr="A map of the state of michigan&#10;&#10;AI-generated content may be incorrect.">
            <a:extLst>
              <a:ext uri="{FF2B5EF4-FFF2-40B4-BE49-F238E27FC236}">
                <a16:creationId xmlns:a16="http://schemas.microsoft.com/office/drawing/2014/main" id="{07BEE7F9-F70A-24FC-2D5F-87CE1BDB31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976" y="25520710"/>
            <a:ext cx="12268050" cy="7570711"/>
          </a:xfrm>
          <a:prstGeom prst="rect">
            <a:avLst/>
          </a:prstGeom>
        </p:spPr>
      </p:pic>
      <p:pic>
        <p:nvPicPr>
          <p:cNvPr id="147" name="Picture 146" descr="A map of the state of michigan&#10;&#10;AI-generated content may be incorrect.">
            <a:extLst>
              <a:ext uri="{FF2B5EF4-FFF2-40B4-BE49-F238E27FC236}">
                <a16:creationId xmlns:a16="http://schemas.microsoft.com/office/drawing/2014/main" id="{E3B5534A-4A49-409B-7198-69DEB19B567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95" y="25457827"/>
            <a:ext cx="13551992" cy="8390914"/>
          </a:xfrm>
          <a:prstGeom prst="rect">
            <a:avLst/>
          </a:prstGeom>
        </p:spPr>
      </p:pic>
      <p:pic>
        <p:nvPicPr>
          <p:cNvPr id="167" name="Picture 166" descr="A screenshot of a map&#10;&#10;AI-generated content may be incorrect.">
            <a:extLst>
              <a:ext uri="{FF2B5EF4-FFF2-40B4-BE49-F238E27FC236}">
                <a16:creationId xmlns:a16="http://schemas.microsoft.com/office/drawing/2014/main" id="{B5ED59C6-0421-BD1D-A640-50CF2EC0F8B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7626" y="25468323"/>
            <a:ext cx="12724623" cy="755524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42BE0FAD-68EA-32C5-7D50-D297D1B235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20318" y="8830203"/>
            <a:ext cx="9006166" cy="540370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96641" y="11009646"/>
            <a:ext cx="11182582" cy="6436966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-5400000">
            <a:off x="-9549148" y="16509816"/>
            <a:ext cx="14274800" cy="3937000"/>
          </a:xfrm>
          <a:custGeom>
            <a:avLst/>
            <a:gdLst/>
            <a:ahLst/>
            <a:cxnLst/>
            <a:rect l="l" t="t" r="r" b="b"/>
            <a:pathLst>
              <a:path w="14274800" h="3937000">
                <a:moveTo>
                  <a:pt x="0" y="0"/>
                </a:moveTo>
                <a:lnTo>
                  <a:pt x="14274800" y="0"/>
                </a:lnTo>
                <a:lnTo>
                  <a:pt x="14274800" y="3937000"/>
                </a:lnTo>
                <a:lnTo>
                  <a:pt x="0" y="393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400000">
            <a:off x="40690800" y="16459200"/>
            <a:ext cx="14274800" cy="3937000"/>
          </a:xfrm>
          <a:custGeom>
            <a:avLst/>
            <a:gdLst/>
            <a:ahLst/>
            <a:cxnLst/>
            <a:rect l="l" t="t" r="r" b="b"/>
            <a:pathLst>
              <a:path w="14274800" h="3937000">
                <a:moveTo>
                  <a:pt x="0" y="0"/>
                </a:moveTo>
                <a:lnTo>
                  <a:pt x="14274800" y="0"/>
                </a:lnTo>
                <a:lnTo>
                  <a:pt x="14274800" y="3937000"/>
                </a:lnTo>
                <a:lnTo>
                  <a:pt x="0" y="393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316503" y="2676905"/>
            <a:ext cx="42521" cy="17008593"/>
          </a:xfrm>
          <a:custGeom>
            <a:avLst/>
            <a:gdLst/>
            <a:ahLst/>
            <a:cxnLst/>
            <a:rect l="l" t="t" r="r" b="b"/>
            <a:pathLst>
              <a:path w="42521" h="17008593">
                <a:moveTo>
                  <a:pt x="0" y="0"/>
                </a:moveTo>
                <a:lnTo>
                  <a:pt x="42521" y="0"/>
                </a:lnTo>
                <a:lnTo>
                  <a:pt x="42521" y="17008593"/>
                </a:lnTo>
                <a:lnTo>
                  <a:pt x="0" y="170085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217332" y="5058473"/>
            <a:ext cx="10432326" cy="3294679"/>
          </a:xfrm>
          <a:custGeom>
            <a:avLst/>
            <a:gdLst/>
            <a:ahLst/>
            <a:cxnLst/>
            <a:rect l="l" t="t" r="r" b="b"/>
            <a:pathLst>
              <a:path w="10432326" h="3294679">
                <a:moveTo>
                  <a:pt x="0" y="0"/>
                </a:moveTo>
                <a:lnTo>
                  <a:pt x="10432326" y="0"/>
                </a:lnTo>
                <a:lnTo>
                  <a:pt x="10432326" y="3294679"/>
                </a:lnTo>
                <a:lnTo>
                  <a:pt x="0" y="32946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753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681038" y="393281"/>
            <a:ext cx="42519600" cy="4883840"/>
            <a:chOff x="0" y="0"/>
            <a:chExt cx="12598400" cy="144706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98400" cy="1447118"/>
            </a:xfrm>
            <a:custGeom>
              <a:avLst/>
              <a:gdLst/>
              <a:ahLst/>
              <a:cxnLst/>
              <a:rect l="l" t="t" r="r" b="b"/>
              <a:pathLst>
                <a:path w="12598400" h="1447118">
                  <a:moveTo>
                    <a:pt x="309499" y="0"/>
                  </a:moveTo>
                  <a:lnTo>
                    <a:pt x="12598400" y="0"/>
                  </a:lnTo>
                  <a:lnTo>
                    <a:pt x="12598400" y="1205905"/>
                  </a:lnTo>
                  <a:cubicBezTo>
                    <a:pt x="12598400" y="1339125"/>
                    <a:pt x="12459843" y="1447118"/>
                    <a:pt x="12288901" y="1447118"/>
                  </a:cubicBezTo>
                  <a:lnTo>
                    <a:pt x="0" y="1447118"/>
                  </a:lnTo>
                  <a:lnTo>
                    <a:pt x="0" y="241201"/>
                  </a:lnTo>
                  <a:cubicBezTo>
                    <a:pt x="0" y="107981"/>
                    <a:pt x="138557" y="0"/>
                    <a:pt x="309499" y="0"/>
                  </a:cubicBezTo>
                  <a:close/>
                </a:path>
              </a:pathLst>
            </a:custGeom>
            <a:solidFill>
              <a:srgbClr val="43808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3061" y="878843"/>
            <a:ext cx="41593422" cy="4670647"/>
            <a:chOff x="0" y="-545131"/>
            <a:chExt cx="12323977" cy="13838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92000" cy="838764"/>
            </a:xfrm>
            <a:custGeom>
              <a:avLst/>
              <a:gdLst/>
              <a:ahLst/>
              <a:cxnLst/>
              <a:rect l="l" t="t" r="r" b="b"/>
              <a:pathLst>
                <a:path w="12192000" h="838764">
                  <a:moveTo>
                    <a:pt x="0" y="0"/>
                  </a:moveTo>
                  <a:lnTo>
                    <a:pt x="12192000" y="0"/>
                  </a:lnTo>
                  <a:lnTo>
                    <a:pt x="12192000" y="838764"/>
                  </a:lnTo>
                  <a:lnTo>
                    <a:pt x="0" y="8387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5009" y="-545131"/>
              <a:ext cx="12288968" cy="120826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0199"/>
                </a:lnSpc>
              </a:pPr>
              <a:r>
                <a:rPr lang="en-US" sz="7500" dirty="0">
                  <a:solidFill>
                    <a:srgbClr val="FFFF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 Deep Dive Into Michigan’s State Disability Assistance Program (SDA) and Social Security Disability Insurance (SSDI): A Program That Rejects Its Own Constituents 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16429" y="3695404"/>
            <a:ext cx="41698409" cy="1413999"/>
            <a:chOff x="0" y="-102921"/>
            <a:chExt cx="12355084" cy="70297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192000" cy="600058"/>
            </a:xfrm>
            <a:custGeom>
              <a:avLst/>
              <a:gdLst/>
              <a:ahLst/>
              <a:cxnLst/>
              <a:rect l="l" t="t" r="r" b="b"/>
              <a:pathLst>
                <a:path w="12192000" h="600058">
                  <a:moveTo>
                    <a:pt x="0" y="0"/>
                  </a:moveTo>
                  <a:lnTo>
                    <a:pt x="12192000" y="0"/>
                  </a:lnTo>
                  <a:lnTo>
                    <a:pt x="12192000" y="600058"/>
                  </a:lnTo>
                  <a:lnTo>
                    <a:pt x="0" y="60005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3084" y="-102921"/>
              <a:ext cx="12192000" cy="60005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672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Liz Armstrong | Master of Public Policy Program | Michigan State University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4148599" y="15598223"/>
            <a:ext cx="9742602" cy="7750408"/>
            <a:chOff x="18864" y="-1164844"/>
            <a:chExt cx="2911723" cy="2296418"/>
          </a:xfrm>
        </p:grpSpPr>
        <p:sp>
          <p:nvSpPr>
            <p:cNvPr id="19" name="Freeform 19"/>
            <p:cNvSpPr/>
            <p:nvPr/>
          </p:nvSpPr>
          <p:spPr>
            <a:xfrm>
              <a:off x="25925" y="151312"/>
              <a:ext cx="2850578" cy="980262"/>
            </a:xfrm>
            <a:custGeom>
              <a:avLst/>
              <a:gdLst/>
              <a:ahLst/>
              <a:cxnLst/>
              <a:rect l="l" t="t" r="r" b="b"/>
              <a:pathLst>
                <a:path w="2850578" h="980262">
                  <a:moveTo>
                    <a:pt x="0" y="0"/>
                  </a:moveTo>
                  <a:lnTo>
                    <a:pt x="2850578" y="0"/>
                  </a:lnTo>
                  <a:lnTo>
                    <a:pt x="2850578" y="980262"/>
                  </a:lnTo>
                  <a:lnTo>
                    <a:pt x="0" y="9802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8864" y="-1164844"/>
              <a:ext cx="2911723" cy="101836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828"/>
                </a:lnSpc>
              </a:pP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For this project, I collected county data from the American Community Survey, NIH HDPulse, and the Michigan State Bar website from 2022. I also obtained 2022 data from the Social Security Administration and Michigan’s Health and Human Services Department. 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4118381" y="14251333"/>
            <a:ext cx="9377184" cy="1143762"/>
            <a:chOff x="0" y="0"/>
            <a:chExt cx="2778425" cy="33889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778467" cy="338818"/>
            </a:xfrm>
            <a:custGeom>
              <a:avLst/>
              <a:gdLst/>
              <a:ahLst/>
              <a:cxnLst/>
              <a:rect l="l" t="t" r="r" b="b"/>
              <a:pathLst>
                <a:path w="2778467" h="338818">
                  <a:moveTo>
                    <a:pt x="0" y="0"/>
                  </a:moveTo>
                  <a:lnTo>
                    <a:pt x="2778467" y="0"/>
                  </a:lnTo>
                  <a:lnTo>
                    <a:pt x="2778467" y="338818"/>
                  </a:lnTo>
                  <a:lnTo>
                    <a:pt x="0" y="338818"/>
                  </a:lnTo>
                  <a:close/>
                </a:path>
              </a:pathLst>
            </a:custGeom>
            <a:solidFill>
              <a:srgbClr val="83BC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0"/>
              <a:ext cx="2778425" cy="338892"/>
            </a:xfrm>
            <a:prstGeom prst="rect">
              <a:avLst/>
            </a:prstGeom>
          </p:spPr>
          <p:txBody>
            <a:bodyPr lIns="228600" tIns="228600" rIns="228600" bIns="228600" rtlCol="0" anchor="ctr"/>
            <a:lstStyle/>
            <a:p>
              <a:pPr algn="ctr">
                <a:lnSpc>
                  <a:spcPts val="5279"/>
                </a:lnSpc>
              </a:pPr>
              <a:r>
                <a:rPr lang="en-US" sz="4399" b="1" dirty="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Methodology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850718" y="8496724"/>
            <a:ext cx="9110737" cy="2293887"/>
            <a:chOff x="0" y="-200970"/>
            <a:chExt cx="2699478" cy="67967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670697" cy="478700"/>
            </a:xfrm>
            <a:custGeom>
              <a:avLst/>
              <a:gdLst/>
              <a:ahLst/>
              <a:cxnLst/>
              <a:rect l="l" t="t" r="r" b="b"/>
              <a:pathLst>
                <a:path w="2670697" h="478700">
                  <a:moveTo>
                    <a:pt x="0" y="0"/>
                  </a:moveTo>
                  <a:lnTo>
                    <a:pt x="2670697" y="0"/>
                  </a:lnTo>
                  <a:lnTo>
                    <a:pt x="2670697" y="478700"/>
                  </a:lnTo>
                  <a:lnTo>
                    <a:pt x="0" y="4787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28781" y="-200970"/>
              <a:ext cx="2670697" cy="5168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224"/>
                </a:lnSpc>
              </a:pPr>
              <a:r>
                <a:rPr lang="en-US" sz="32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of people who applied were rejected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2660507" y="5635777"/>
            <a:ext cx="10726084" cy="1222223"/>
            <a:chOff x="-64459" y="0"/>
            <a:chExt cx="3044768" cy="36625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980309" cy="358349"/>
            </a:xfrm>
            <a:custGeom>
              <a:avLst/>
              <a:gdLst/>
              <a:ahLst/>
              <a:cxnLst/>
              <a:rect l="l" t="t" r="r" b="b"/>
              <a:pathLst>
                <a:path w="2980309" h="358349">
                  <a:moveTo>
                    <a:pt x="0" y="0"/>
                  </a:moveTo>
                  <a:lnTo>
                    <a:pt x="2980309" y="0"/>
                  </a:lnTo>
                  <a:lnTo>
                    <a:pt x="2980309" y="358349"/>
                  </a:lnTo>
                  <a:lnTo>
                    <a:pt x="0" y="358349"/>
                  </a:lnTo>
                  <a:close/>
                </a:path>
              </a:pathLst>
            </a:custGeom>
            <a:solidFill>
              <a:srgbClr val="83BC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-64459" y="7832"/>
              <a:ext cx="2980267" cy="358427"/>
            </a:xfrm>
            <a:prstGeom prst="rect">
              <a:avLst/>
            </a:prstGeom>
          </p:spPr>
          <p:txBody>
            <a:bodyPr lIns="238610" tIns="238610" rIns="238610" bIns="238610" rtlCol="0" anchor="ctr"/>
            <a:lstStyle/>
            <a:p>
              <a:pPr algn="ctr">
                <a:lnSpc>
                  <a:spcPts val="5280"/>
                </a:lnSpc>
              </a:pPr>
              <a:r>
                <a:rPr lang="en-US" sz="4400" b="1" dirty="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SDA Is Not Alleviating Poverty 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4029238" y="5620924"/>
            <a:ext cx="9453384" cy="1265898"/>
            <a:chOff x="0" y="0"/>
            <a:chExt cx="2810644" cy="376372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810686" cy="376289"/>
            </a:xfrm>
            <a:custGeom>
              <a:avLst/>
              <a:gdLst/>
              <a:ahLst/>
              <a:cxnLst/>
              <a:rect l="l" t="t" r="r" b="b"/>
              <a:pathLst>
                <a:path w="2810686" h="376289">
                  <a:moveTo>
                    <a:pt x="0" y="0"/>
                  </a:moveTo>
                  <a:lnTo>
                    <a:pt x="2810686" y="0"/>
                  </a:lnTo>
                  <a:lnTo>
                    <a:pt x="2810686" y="376289"/>
                  </a:lnTo>
                  <a:lnTo>
                    <a:pt x="0" y="376289"/>
                  </a:lnTo>
                  <a:close/>
                </a:path>
              </a:pathLst>
            </a:custGeom>
            <a:solidFill>
              <a:srgbClr val="83BC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0"/>
              <a:ext cx="2810644" cy="376372"/>
            </a:xfrm>
            <a:prstGeom prst="rect">
              <a:avLst/>
            </a:prstGeom>
          </p:spPr>
          <p:txBody>
            <a:bodyPr lIns="227816" tIns="227816" rIns="227816" bIns="227816" rtlCol="0" anchor="ctr"/>
            <a:lstStyle/>
            <a:p>
              <a:pPr algn="ctr">
                <a:lnSpc>
                  <a:spcPts val="5280"/>
                </a:lnSpc>
              </a:pPr>
              <a:r>
                <a:rPr lang="en-US" sz="4400" b="1" dirty="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Location Affects Benefits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-11794" y="24452517"/>
            <a:ext cx="32181949" cy="1098186"/>
            <a:chOff x="0" y="0"/>
            <a:chExt cx="9251943" cy="31571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251988" cy="315688"/>
            </a:xfrm>
            <a:custGeom>
              <a:avLst/>
              <a:gdLst/>
              <a:ahLst/>
              <a:cxnLst/>
              <a:rect l="l" t="t" r="r" b="b"/>
              <a:pathLst>
                <a:path w="9251988" h="315688">
                  <a:moveTo>
                    <a:pt x="0" y="0"/>
                  </a:moveTo>
                  <a:lnTo>
                    <a:pt x="9251988" y="0"/>
                  </a:lnTo>
                  <a:lnTo>
                    <a:pt x="9251988" y="315688"/>
                  </a:lnTo>
                  <a:lnTo>
                    <a:pt x="0" y="315688"/>
                  </a:lnTo>
                  <a:close/>
                </a:path>
              </a:pathLst>
            </a:custGeom>
            <a:solidFill>
              <a:srgbClr val="83BC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0"/>
              <a:ext cx="9251943" cy="315716"/>
            </a:xfrm>
            <a:prstGeom prst="rect">
              <a:avLst/>
            </a:prstGeom>
          </p:spPr>
          <p:txBody>
            <a:bodyPr lIns="235604" tIns="235604" rIns="235604" bIns="235604" rtlCol="0" anchor="ctr"/>
            <a:lstStyle/>
            <a:p>
              <a:pPr algn="l">
                <a:lnSpc>
                  <a:spcPts val="4947"/>
                </a:lnSpc>
              </a:pPr>
              <a:r>
                <a:rPr lang="en-US" sz="4122" b="1" dirty="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SDA and SSDI’s Limited Reach To Recipients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34034173" y="18684498"/>
            <a:ext cx="9472536" cy="1325630"/>
            <a:chOff x="-8893" y="669"/>
            <a:chExt cx="2787613" cy="347142"/>
          </a:xfrm>
        </p:grpSpPr>
        <p:sp>
          <p:nvSpPr>
            <p:cNvPr id="37" name="Freeform 37"/>
            <p:cNvSpPr/>
            <p:nvPr/>
          </p:nvSpPr>
          <p:spPr>
            <a:xfrm>
              <a:off x="-1708" y="669"/>
              <a:ext cx="2780428" cy="338818"/>
            </a:xfrm>
            <a:custGeom>
              <a:avLst/>
              <a:gdLst/>
              <a:ahLst/>
              <a:cxnLst/>
              <a:rect l="l" t="t" r="r" b="b"/>
              <a:pathLst>
                <a:path w="2780428" h="338818">
                  <a:moveTo>
                    <a:pt x="0" y="0"/>
                  </a:moveTo>
                  <a:lnTo>
                    <a:pt x="2780428" y="0"/>
                  </a:lnTo>
                  <a:lnTo>
                    <a:pt x="2780428" y="338818"/>
                  </a:lnTo>
                  <a:lnTo>
                    <a:pt x="0" y="338818"/>
                  </a:lnTo>
                  <a:close/>
                </a:path>
              </a:pathLst>
            </a:custGeom>
            <a:solidFill>
              <a:srgbClr val="83BCC1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-8893" y="8919"/>
              <a:ext cx="2780386" cy="338892"/>
            </a:xfrm>
            <a:prstGeom prst="rect">
              <a:avLst/>
            </a:prstGeom>
          </p:spPr>
          <p:txBody>
            <a:bodyPr lIns="228600" tIns="228600" rIns="228600" bIns="228600" rtlCol="0" anchor="ctr"/>
            <a:lstStyle/>
            <a:p>
              <a:pPr algn="ctr">
                <a:lnSpc>
                  <a:spcPts val="5279"/>
                </a:lnSpc>
              </a:pPr>
              <a:r>
                <a:rPr lang="en-US" sz="4400" b="1" dirty="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Policy Recommendations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0798342" y="5610767"/>
            <a:ext cx="11586959" cy="1217970"/>
            <a:chOff x="0" y="0"/>
            <a:chExt cx="2980267" cy="313272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980309" cy="313204"/>
            </a:xfrm>
            <a:custGeom>
              <a:avLst/>
              <a:gdLst/>
              <a:ahLst/>
              <a:cxnLst/>
              <a:rect l="l" t="t" r="r" b="b"/>
              <a:pathLst>
                <a:path w="2980309" h="313204">
                  <a:moveTo>
                    <a:pt x="0" y="0"/>
                  </a:moveTo>
                  <a:lnTo>
                    <a:pt x="2980309" y="0"/>
                  </a:lnTo>
                  <a:lnTo>
                    <a:pt x="2980309" y="313204"/>
                  </a:lnTo>
                  <a:lnTo>
                    <a:pt x="0" y="313204"/>
                  </a:lnTo>
                  <a:close/>
                </a:path>
              </a:pathLst>
            </a:custGeom>
            <a:solidFill>
              <a:srgbClr val="83BC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0"/>
              <a:ext cx="2980267" cy="313272"/>
            </a:xfrm>
            <a:prstGeom prst="rect">
              <a:avLst/>
            </a:prstGeom>
          </p:spPr>
          <p:txBody>
            <a:bodyPr lIns="263340" tIns="263340" rIns="263340" bIns="263340" rtlCol="0" anchor="ctr"/>
            <a:lstStyle/>
            <a:p>
              <a:pPr algn="ctr">
                <a:lnSpc>
                  <a:spcPts val="5400"/>
                </a:lnSpc>
              </a:pPr>
              <a:r>
                <a:rPr lang="en-US" sz="4500" b="1" dirty="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SDA and SSDI Rejection Issues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4245470" y="9360695"/>
            <a:ext cx="10104121" cy="1597569"/>
            <a:chOff x="-13547" y="-163969"/>
            <a:chExt cx="2993814" cy="473354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980267" cy="309385"/>
            </a:xfrm>
            <a:custGeom>
              <a:avLst/>
              <a:gdLst/>
              <a:ahLst/>
              <a:cxnLst/>
              <a:rect l="l" t="t" r="r" b="b"/>
              <a:pathLst>
                <a:path w="2980267" h="309385">
                  <a:moveTo>
                    <a:pt x="0" y="0"/>
                  </a:moveTo>
                  <a:lnTo>
                    <a:pt x="2980267" y="0"/>
                  </a:lnTo>
                  <a:lnTo>
                    <a:pt x="2980267" y="309385"/>
                  </a:lnTo>
                  <a:lnTo>
                    <a:pt x="0" y="3093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-13547" y="-163969"/>
              <a:ext cx="2980267" cy="34748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4224"/>
                </a:lnSpc>
              </a:pPr>
              <a:r>
                <a:rPr lang="en-US" sz="32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people applied for SDA in 2022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1066094" y="16994699"/>
            <a:ext cx="11274265" cy="1786964"/>
            <a:chOff x="-1705" y="-111441"/>
            <a:chExt cx="3340523" cy="529471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3338818" cy="418030"/>
            </a:xfrm>
            <a:custGeom>
              <a:avLst/>
              <a:gdLst/>
              <a:ahLst/>
              <a:cxnLst/>
              <a:rect l="l" t="t" r="r" b="b"/>
              <a:pathLst>
                <a:path w="3338818" h="418030">
                  <a:moveTo>
                    <a:pt x="0" y="0"/>
                  </a:moveTo>
                  <a:lnTo>
                    <a:pt x="3338818" y="0"/>
                  </a:lnTo>
                  <a:lnTo>
                    <a:pt x="3338818" y="418030"/>
                  </a:lnTo>
                  <a:lnTo>
                    <a:pt x="0" y="41803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-1705" y="-111441"/>
              <a:ext cx="3338818" cy="41803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36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For every </a:t>
              </a:r>
              <a:r>
                <a:rPr lang="en-US" sz="30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10 denials per 10,000 people</a:t>
              </a: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, disability poverty rate </a:t>
              </a:r>
              <a:r>
                <a:rPr lang="en-US" sz="30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is 1.13 percentage</a:t>
              </a: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points higher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4779951" y="7409417"/>
            <a:ext cx="10638696" cy="1966350"/>
            <a:chOff x="0" y="-236659"/>
            <a:chExt cx="3152206" cy="582623"/>
          </a:xfrm>
        </p:grpSpPr>
        <p:sp>
          <p:nvSpPr>
            <p:cNvPr id="49" name="Freeform 49"/>
            <p:cNvSpPr/>
            <p:nvPr/>
          </p:nvSpPr>
          <p:spPr>
            <a:xfrm>
              <a:off x="0" y="36579"/>
              <a:ext cx="3090339" cy="309385"/>
            </a:xfrm>
            <a:custGeom>
              <a:avLst/>
              <a:gdLst/>
              <a:ahLst/>
              <a:cxnLst/>
              <a:rect l="l" t="t" r="r" b="b"/>
              <a:pathLst>
                <a:path w="3090339" h="309385">
                  <a:moveTo>
                    <a:pt x="0" y="0"/>
                  </a:moveTo>
                  <a:lnTo>
                    <a:pt x="3090339" y="0"/>
                  </a:lnTo>
                  <a:lnTo>
                    <a:pt x="3090339" y="309385"/>
                  </a:lnTo>
                  <a:lnTo>
                    <a:pt x="0" y="3093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61867" y="-236659"/>
              <a:ext cx="3090339" cy="34748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4619"/>
                </a:lnSpc>
              </a:pPr>
              <a:r>
                <a:rPr lang="en-US" sz="3499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people applied for SSDI in 2022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34172437" y="7110667"/>
            <a:ext cx="9527308" cy="5083881"/>
            <a:chOff x="-7667" y="-253251"/>
            <a:chExt cx="2822906" cy="1506335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2815239" cy="1253084"/>
            </a:xfrm>
            <a:custGeom>
              <a:avLst/>
              <a:gdLst/>
              <a:ahLst/>
              <a:cxnLst/>
              <a:rect l="l" t="t" r="r" b="b"/>
              <a:pathLst>
                <a:path w="2815239" h="1253084">
                  <a:moveTo>
                    <a:pt x="0" y="0"/>
                  </a:moveTo>
                  <a:lnTo>
                    <a:pt x="2815239" y="0"/>
                  </a:lnTo>
                  <a:lnTo>
                    <a:pt x="2815239" y="1253084"/>
                  </a:lnTo>
                  <a:lnTo>
                    <a:pt x="0" y="125308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-7667" y="-253251"/>
              <a:ext cx="2815239" cy="125308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560"/>
                </a:lnSpc>
              </a:pPr>
              <a:r>
                <a:rPr lang="en-US" sz="30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There are 3.47 more SDA recipients</a:t>
              </a: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per 10,000 people </a:t>
              </a:r>
              <a:r>
                <a:rPr lang="en-US" sz="30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in micropolitan counties</a:t>
              </a: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(10,000-49,999 pop. ) </a:t>
              </a:r>
              <a:r>
                <a:rPr lang="en-US" sz="30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than in metropolitan counties</a:t>
              </a:r>
            </a:p>
            <a:p>
              <a:pPr algn="l">
                <a:lnSpc>
                  <a:spcPts val="4560"/>
                </a:lnSpc>
              </a:pPr>
              <a:endParaRPr lang="en-US" sz="38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  <a:p>
              <a:pPr algn="l">
                <a:lnSpc>
                  <a:spcPts val="4560"/>
                </a:lnSpc>
              </a:pPr>
              <a:endParaRPr lang="en-US" sz="38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  <a:p>
              <a:pPr algn="l">
                <a:lnSpc>
                  <a:spcPts val="4560"/>
                </a:lnSpc>
              </a:pPr>
              <a:endParaRPr lang="en-US" sz="38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22439107" y="17121164"/>
            <a:ext cx="11116888" cy="243221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l">
              <a:lnSpc>
                <a:spcPts val="4200"/>
              </a:lnSpc>
            </a:pPr>
            <a:r>
              <a:rPr lang="en-US" sz="3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Each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1% increase in residents with bachelor’s degrees is associated with 0.49 fewer denials </a:t>
            </a:r>
            <a:r>
              <a:rPr lang="en-US" sz="3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 10,000 people</a:t>
            </a:r>
          </a:p>
        </p:txBody>
      </p:sp>
      <p:sp>
        <p:nvSpPr>
          <p:cNvPr id="57" name="Freeform 57"/>
          <p:cNvSpPr/>
          <p:nvPr/>
        </p:nvSpPr>
        <p:spPr>
          <a:xfrm>
            <a:off x="383931" y="20465891"/>
            <a:ext cx="10099128" cy="3201509"/>
          </a:xfrm>
          <a:custGeom>
            <a:avLst/>
            <a:gdLst/>
            <a:ahLst/>
            <a:cxnLst/>
            <a:rect l="l" t="t" r="r" b="b"/>
            <a:pathLst>
              <a:path w="10099128" h="3201509">
                <a:moveTo>
                  <a:pt x="0" y="0"/>
                </a:moveTo>
                <a:lnTo>
                  <a:pt x="10099128" y="0"/>
                </a:lnTo>
                <a:lnTo>
                  <a:pt x="10099128" y="3201509"/>
                </a:lnTo>
                <a:lnTo>
                  <a:pt x="0" y="320150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240" t="-1471" b="-51320"/>
            </a:stretch>
          </a:blipFill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58" name="TextBox 58"/>
          <p:cNvSpPr txBox="1"/>
          <p:nvPr/>
        </p:nvSpPr>
        <p:spPr>
          <a:xfrm>
            <a:off x="20348197" y="11959996"/>
            <a:ext cx="1272183" cy="712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3"/>
              </a:lnSpc>
            </a:pPr>
            <a:r>
              <a:rPr lang="en-US" sz="420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94%</a:t>
            </a:r>
          </a:p>
        </p:txBody>
      </p:sp>
      <p:grpSp>
        <p:nvGrpSpPr>
          <p:cNvPr id="70" name="Group 70"/>
          <p:cNvGrpSpPr/>
          <p:nvPr/>
        </p:nvGrpSpPr>
        <p:grpSpPr>
          <a:xfrm>
            <a:off x="22698432" y="18479471"/>
            <a:ext cx="10443885" cy="1143762"/>
            <a:chOff x="0" y="0"/>
            <a:chExt cx="3110773" cy="338892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3110816" cy="338818"/>
            </a:xfrm>
            <a:custGeom>
              <a:avLst/>
              <a:gdLst/>
              <a:ahLst/>
              <a:cxnLst/>
              <a:rect l="l" t="t" r="r" b="b"/>
              <a:pathLst>
                <a:path w="3110816" h="338818">
                  <a:moveTo>
                    <a:pt x="0" y="0"/>
                  </a:moveTo>
                  <a:lnTo>
                    <a:pt x="3110816" y="0"/>
                  </a:lnTo>
                  <a:lnTo>
                    <a:pt x="3110816" y="338818"/>
                  </a:lnTo>
                  <a:lnTo>
                    <a:pt x="0" y="338818"/>
                  </a:lnTo>
                  <a:close/>
                </a:path>
              </a:pathLst>
            </a:custGeom>
            <a:solidFill>
              <a:srgbClr val="83BC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3110773" cy="338892"/>
            </a:xfrm>
            <a:prstGeom prst="rect">
              <a:avLst/>
            </a:prstGeom>
          </p:spPr>
          <p:txBody>
            <a:bodyPr lIns="228600" tIns="228600" rIns="228600" bIns="228600" rtlCol="0" anchor="ctr"/>
            <a:lstStyle/>
            <a:p>
              <a:pPr algn="ctr">
                <a:lnSpc>
                  <a:spcPts val="5279"/>
                </a:lnSpc>
              </a:pPr>
              <a:r>
                <a:rPr lang="en-US" sz="4399" b="1" dirty="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Policy Reform Makes An Impact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23412291" y="19819785"/>
            <a:ext cx="3794831" cy="814434"/>
            <a:chOff x="0" y="0"/>
            <a:chExt cx="1405493" cy="301642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1405493" cy="301642"/>
            </a:xfrm>
            <a:custGeom>
              <a:avLst/>
              <a:gdLst/>
              <a:ahLst/>
              <a:cxnLst/>
              <a:rect l="l" t="t" r="r" b="b"/>
              <a:pathLst>
                <a:path w="1405493" h="301642">
                  <a:moveTo>
                    <a:pt x="30602" y="0"/>
                  </a:moveTo>
                  <a:lnTo>
                    <a:pt x="1374891" y="0"/>
                  </a:lnTo>
                  <a:cubicBezTo>
                    <a:pt x="1383007" y="0"/>
                    <a:pt x="1390791" y="3224"/>
                    <a:pt x="1396530" y="8963"/>
                  </a:cubicBezTo>
                  <a:cubicBezTo>
                    <a:pt x="1402269" y="14702"/>
                    <a:pt x="1405493" y="22486"/>
                    <a:pt x="1405493" y="30602"/>
                  </a:cubicBezTo>
                  <a:lnTo>
                    <a:pt x="1405493" y="271040"/>
                  </a:lnTo>
                  <a:cubicBezTo>
                    <a:pt x="1405493" y="287941"/>
                    <a:pt x="1391792" y="301642"/>
                    <a:pt x="1374891" y="301642"/>
                  </a:cubicBezTo>
                  <a:lnTo>
                    <a:pt x="30602" y="301642"/>
                  </a:lnTo>
                  <a:cubicBezTo>
                    <a:pt x="22486" y="301642"/>
                    <a:pt x="14702" y="298418"/>
                    <a:pt x="8963" y="292679"/>
                  </a:cubicBezTo>
                  <a:cubicBezTo>
                    <a:pt x="3224" y="286940"/>
                    <a:pt x="0" y="279156"/>
                    <a:pt x="0" y="271040"/>
                  </a:cubicBezTo>
                  <a:lnTo>
                    <a:pt x="0" y="30602"/>
                  </a:lnTo>
                  <a:cubicBezTo>
                    <a:pt x="0" y="22486"/>
                    <a:pt x="3224" y="14702"/>
                    <a:pt x="8963" y="8963"/>
                  </a:cubicBezTo>
                  <a:cubicBezTo>
                    <a:pt x="14702" y="3224"/>
                    <a:pt x="22486" y="0"/>
                    <a:pt x="30602" y="0"/>
                  </a:cubicBezTo>
                  <a:close/>
                </a:path>
              </a:pathLst>
            </a:custGeom>
            <a:solidFill>
              <a:srgbClr val="27184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0" y="0"/>
              <a:ext cx="1405493" cy="301642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3959"/>
                </a:lnSpc>
              </a:pPr>
              <a:r>
                <a:rPr lang="en-US" sz="3299" b="1">
                  <a:solidFill>
                    <a:srgbClr val="F7F3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Policy Change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29016331" y="19780495"/>
            <a:ext cx="3610700" cy="814434"/>
            <a:chOff x="0" y="1724"/>
            <a:chExt cx="1337296" cy="301642"/>
          </a:xfrm>
        </p:grpSpPr>
        <p:sp>
          <p:nvSpPr>
            <p:cNvPr id="77" name="Freeform 77"/>
            <p:cNvSpPr/>
            <p:nvPr/>
          </p:nvSpPr>
          <p:spPr>
            <a:xfrm>
              <a:off x="1913" y="1724"/>
              <a:ext cx="1335383" cy="301642"/>
            </a:xfrm>
            <a:custGeom>
              <a:avLst/>
              <a:gdLst/>
              <a:ahLst/>
              <a:cxnLst/>
              <a:rect l="l" t="t" r="r" b="b"/>
              <a:pathLst>
                <a:path w="1335383" h="301642">
                  <a:moveTo>
                    <a:pt x="32208" y="0"/>
                  </a:moveTo>
                  <a:lnTo>
                    <a:pt x="1303175" y="0"/>
                  </a:lnTo>
                  <a:cubicBezTo>
                    <a:pt x="1320963" y="0"/>
                    <a:pt x="1335383" y="14420"/>
                    <a:pt x="1335383" y="32208"/>
                  </a:cubicBezTo>
                  <a:lnTo>
                    <a:pt x="1335383" y="269434"/>
                  </a:lnTo>
                  <a:cubicBezTo>
                    <a:pt x="1335383" y="287222"/>
                    <a:pt x="1320963" y="301642"/>
                    <a:pt x="1303175" y="301642"/>
                  </a:cubicBezTo>
                  <a:lnTo>
                    <a:pt x="32208" y="301642"/>
                  </a:lnTo>
                  <a:cubicBezTo>
                    <a:pt x="14420" y="301642"/>
                    <a:pt x="0" y="287222"/>
                    <a:pt x="0" y="269434"/>
                  </a:cubicBezTo>
                  <a:lnTo>
                    <a:pt x="0" y="32208"/>
                  </a:lnTo>
                  <a:cubicBezTo>
                    <a:pt x="0" y="14420"/>
                    <a:pt x="14420" y="0"/>
                    <a:pt x="32208" y="0"/>
                  </a:cubicBezTo>
                  <a:close/>
                </a:path>
              </a:pathLst>
            </a:custGeom>
            <a:solidFill>
              <a:srgbClr val="27184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0" y="1724"/>
              <a:ext cx="1335383" cy="301642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3959"/>
                </a:lnSpc>
              </a:pPr>
              <a:r>
                <a:rPr lang="en-US" sz="3299" b="1" dirty="0">
                  <a:solidFill>
                    <a:srgbClr val="F7F3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Impact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21620380" y="20747736"/>
            <a:ext cx="7368180" cy="1083569"/>
            <a:chOff x="-652" y="-9525"/>
            <a:chExt cx="1261092" cy="228363"/>
          </a:xfrm>
        </p:grpSpPr>
        <p:sp>
          <p:nvSpPr>
            <p:cNvPr id="80" name="Freeform 80"/>
            <p:cNvSpPr/>
            <p:nvPr/>
          </p:nvSpPr>
          <p:spPr>
            <a:xfrm>
              <a:off x="-652" y="-8091"/>
              <a:ext cx="1260440" cy="218838"/>
            </a:xfrm>
            <a:custGeom>
              <a:avLst/>
              <a:gdLst/>
              <a:ahLst/>
              <a:cxnLst/>
              <a:rect l="l" t="t" r="r" b="b"/>
              <a:pathLst>
                <a:path w="1260440" h="218838">
                  <a:moveTo>
                    <a:pt x="25890" y="0"/>
                  </a:moveTo>
                  <a:lnTo>
                    <a:pt x="1234551" y="0"/>
                  </a:lnTo>
                  <a:cubicBezTo>
                    <a:pt x="1241417" y="0"/>
                    <a:pt x="1248002" y="2728"/>
                    <a:pt x="1252858" y="7583"/>
                  </a:cubicBezTo>
                  <a:cubicBezTo>
                    <a:pt x="1257713" y="12438"/>
                    <a:pt x="1260440" y="19023"/>
                    <a:pt x="1260440" y="25890"/>
                  </a:cubicBezTo>
                  <a:lnTo>
                    <a:pt x="1260440" y="192948"/>
                  </a:lnTo>
                  <a:cubicBezTo>
                    <a:pt x="1260440" y="207247"/>
                    <a:pt x="1248849" y="218838"/>
                    <a:pt x="1234551" y="218838"/>
                  </a:cubicBezTo>
                  <a:lnTo>
                    <a:pt x="25890" y="218838"/>
                  </a:lnTo>
                  <a:cubicBezTo>
                    <a:pt x="11591" y="218838"/>
                    <a:pt x="0" y="207247"/>
                    <a:pt x="0" y="192948"/>
                  </a:cubicBezTo>
                  <a:lnTo>
                    <a:pt x="0" y="25890"/>
                  </a:lnTo>
                  <a:cubicBezTo>
                    <a:pt x="0" y="11591"/>
                    <a:pt x="11591" y="0"/>
                    <a:pt x="25890" y="0"/>
                  </a:cubicBezTo>
                  <a:close/>
                </a:path>
              </a:pathLst>
            </a:custGeom>
            <a:solidFill>
              <a:srgbClr val="E2D3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0" y="-9525"/>
              <a:ext cx="1260440" cy="22836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3839"/>
                </a:lnSpc>
              </a:pPr>
              <a:r>
                <a:rPr lang="en-US" sz="30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Reduce denials 50/10k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28089344" y="20743966"/>
            <a:ext cx="5596935" cy="1040940"/>
            <a:chOff x="0" y="0"/>
            <a:chExt cx="1043334" cy="219379"/>
          </a:xfrm>
        </p:grpSpPr>
        <p:sp>
          <p:nvSpPr>
            <p:cNvPr id="83" name="Freeform 83"/>
            <p:cNvSpPr/>
            <p:nvPr/>
          </p:nvSpPr>
          <p:spPr>
            <a:xfrm>
              <a:off x="16059" y="541"/>
              <a:ext cx="1027275" cy="218838"/>
            </a:xfrm>
            <a:custGeom>
              <a:avLst/>
              <a:gdLst/>
              <a:ahLst/>
              <a:cxnLst/>
              <a:rect l="l" t="t" r="r" b="b"/>
              <a:pathLst>
                <a:path w="1027275" h="218838">
                  <a:moveTo>
                    <a:pt x="31766" y="0"/>
                  </a:moveTo>
                  <a:lnTo>
                    <a:pt x="995509" y="0"/>
                  </a:lnTo>
                  <a:cubicBezTo>
                    <a:pt x="1003934" y="0"/>
                    <a:pt x="1012014" y="3347"/>
                    <a:pt x="1017971" y="9304"/>
                  </a:cubicBezTo>
                  <a:cubicBezTo>
                    <a:pt x="1023928" y="15261"/>
                    <a:pt x="1027275" y="23341"/>
                    <a:pt x="1027275" y="31766"/>
                  </a:cubicBezTo>
                  <a:lnTo>
                    <a:pt x="1027275" y="187072"/>
                  </a:lnTo>
                  <a:cubicBezTo>
                    <a:pt x="1027275" y="195497"/>
                    <a:pt x="1023928" y="203577"/>
                    <a:pt x="1017971" y="209534"/>
                  </a:cubicBezTo>
                  <a:cubicBezTo>
                    <a:pt x="1012014" y="215491"/>
                    <a:pt x="1003934" y="218838"/>
                    <a:pt x="995509" y="218838"/>
                  </a:cubicBezTo>
                  <a:lnTo>
                    <a:pt x="31766" y="218838"/>
                  </a:lnTo>
                  <a:cubicBezTo>
                    <a:pt x="23341" y="218838"/>
                    <a:pt x="15261" y="215491"/>
                    <a:pt x="9304" y="209534"/>
                  </a:cubicBezTo>
                  <a:cubicBezTo>
                    <a:pt x="3347" y="203577"/>
                    <a:pt x="0" y="195497"/>
                    <a:pt x="0" y="187072"/>
                  </a:cubicBezTo>
                  <a:lnTo>
                    <a:pt x="0" y="31766"/>
                  </a:lnTo>
                  <a:cubicBezTo>
                    <a:pt x="0" y="23341"/>
                    <a:pt x="3347" y="15261"/>
                    <a:pt x="9304" y="9304"/>
                  </a:cubicBezTo>
                  <a:cubicBezTo>
                    <a:pt x="15261" y="3347"/>
                    <a:pt x="23341" y="0"/>
                    <a:pt x="31766" y="0"/>
                  </a:cubicBezTo>
                  <a:close/>
                </a:path>
              </a:pathLst>
            </a:custGeom>
            <a:solidFill>
              <a:srgbClr val="E2D3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027275" cy="21883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30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     Poverty</a:t>
              </a:r>
              <a:r>
                <a:rPr lang="en-US" sz="25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             </a:t>
              </a:r>
              <a:r>
                <a:rPr lang="en-US" sz="30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5.35 points</a:t>
              </a:r>
              <a:r>
                <a:rPr lang="en-US" sz="25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  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21404816" y="23089587"/>
            <a:ext cx="7788551" cy="1038373"/>
            <a:chOff x="-46110" y="5234"/>
            <a:chExt cx="1251553" cy="218838"/>
          </a:xfrm>
        </p:grpSpPr>
        <p:sp>
          <p:nvSpPr>
            <p:cNvPr id="92" name="Freeform 92"/>
            <p:cNvSpPr/>
            <p:nvPr/>
          </p:nvSpPr>
          <p:spPr>
            <a:xfrm>
              <a:off x="-20879" y="5234"/>
              <a:ext cx="1226322" cy="218838"/>
            </a:xfrm>
            <a:custGeom>
              <a:avLst/>
              <a:gdLst/>
              <a:ahLst/>
              <a:cxnLst/>
              <a:rect l="l" t="t" r="r" b="b"/>
              <a:pathLst>
                <a:path w="1226322" h="218838">
                  <a:moveTo>
                    <a:pt x="26610" y="0"/>
                  </a:moveTo>
                  <a:lnTo>
                    <a:pt x="1199712" y="0"/>
                  </a:lnTo>
                  <a:cubicBezTo>
                    <a:pt x="1206769" y="0"/>
                    <a:pt x="1213537" y="2804"/>
                    <a:pt x="1218528" y="7794"/>
                  </a:cubicBezTo>
                  <a:cubicBezTo>
                    <a:pt x="1223518" y="12784"/>
                    <a:pt x="1226322" y="19553"/>
                    <a:pt x="1226322" y="26610"/>
                  </a:cubicBezTo>
                  <a:lnTo>
                    <a:pt x="1226322" y="192228"/>
                  </a:lnTo>
                  <a:cubicBezTo>
                    <a:pt x="1226322" y="199285"/>
                    <a:pt x="1223518" y="206054"/>
                    <a:pt x="1218528" y="211044"/>
                  </a:cubicBezTo>
                  <a:cubicBezTo>
                    <a:pt x="1213537" y="216034"/>
                    <a:pt x="1206769" y="218838"/>
                    <a:pt x="1199712" y="218838"/>
                  </a:cubicBezTo>
                  <a:lnTo>
                    <a:pt x="26610" y="218838"/>
                  </a:lnTo>
                  <a:cubicBezTo>
                    <a:pt x="19553" y="218838"/>
                    <a:pt x="12784" y="216034"/>
                    <a:pt x="7794" y="211044"/>
                  </a:cubicBezTo>
                  <a:cubicBezTo>
                    <a:pt x="2804" y="206054"/>
                    <a:pt x="0" y="199285"/>
                    <a:pt x="0" y="192228"/>
                  </a:cubicBezTo>
                  <a:lnTo>
                    <a:pt x="0" y="26610"/>
                  </a:lnTo>
                  <a:cubicBezTo>
                    <a:pt x="0" y="19553"/>
                    <a:pt x="2804" y="12784"/>
                    <a:pt x="7794" y="7794"/>
                  </a:cubicBezTo>
                  <a:cubicBezTo>
                    <a:pt x="12784" y="2804"/>
                    <a:pt x="19553" y="0"/>
                    <a:pt x="26610" y="0"/>
                  </a:cubicBezTo>
                  <a:close/>
                </a:path>
              </a:pathLst>
            </a:custGeom>
            <a:solidFill>
              <a:srgbClr val="E2D3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-46110" y="5234"/>
              <a:ext cx="1226322" cy="21883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3240"/>
                </a:lnSpc>
              </a:pPr>
              <a:r>
                <a:rPr lang="en-US" sz="30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Raise disability income by $4,000</a:t>
              </a:r>
            </a:p>
          </p:txBody>
        </p:sp>
      </p:grpSp>
      <p:grpSp>
        <p:nvGrpSpPr>
          <p:cNvPr id="97" name="Group 97"/>
          <p:cNvGrpSpPr/>
          <p:nvPr/>
        </p:nvGrpSpPr>
        <p:grpSpPr>
          <a:xfrm>
            <a:off x="30438930" y="20937589"/>
            <a:ext cx="646760" cy="646760"/>
            <a:chOff x="0" y="0"/>
            <a:chExt cx="812800" cy="812800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0027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TextBox 99"/>
            <p:cNvSpPr txBox="1"/>
            <p:nvPr/>
          </p:nvSpPr>
          <p:spPr>
            <a:xfrm>
              <a:off x="203200" y="0"/>
              <a:ext cx="406400" cy="711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79"/>
                </a:lnSpc>
              </a:pPr>
              <a:endParaRPr/>
            </a:p>
          </p:txBody>
        </p:sp>
      </p:grpSp>
      <p:grpSp>
        <p:nvGrpSpPr>
          <p:cNvPr id="103" name="Group 103"/>
          <p:cNvGrpSpPr/>
          <p:nvPr/>
        </p:nvGrpSpPr>
        <p:grpSpPr>
          <a:xfrm>
            <a:off x="30439879" y="22063767"/>
            <a:ext cx="645811" cy="645811"/>
            <a:chOff x="0" y="0"/>
            <a:chExt cx="812800" cy="812800"/>
          </a:xfrm>
        </p:grpSpPr>
        <p:sp>
          <p:nvSpPr>
            <p:cNvPr id="104" name="Freeform 10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0027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TextBox 105"/>
            <p:cNvSpPr txBox="1"/>
            <p:nvPr/>
          </p:nvSpPr>
          <p:spPr>
            <a:xfrm>
              <a:off x="203200" y="0"/>
              <a:ext cx="406400" cy="711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79"/>
                </a:lnSpc>
              </a:pPr>
              <a:endParaRPr/>
            </a:p>
          </p:txBody>
        </p:sp>
      </p:grpSp>
      <p:grpSp>
        <p:nvGrpSpPr>
          <p:cNvPr id="106" name="Group 106"/>
          <p:cNvGrpSpPr/>
          <p:nvPr/>
        </p:nvGrpSpPr>
        <p:grpSpPr>
          <a:xfrm>
            <a:off x="13332807" y="10359292"/>
            <a:ext cx="3697878" cy="1172761"/>
            <a:chOff x="-142561" y="-38100"/>
            <a:chExt cx="1095668" cy="347485"/>
          </a:xfrm>
        </p:grpSpPr>
        <p:sp>
          <p:nvSpPr>
            <p:cNvPr id="107" name="Freeform 107"/>
            <p:cNvSpPr/>
            <p:nvPr/>
          </p:nvSpPr>
          <p:spPr>
            <a:xfrm>
              <a:off x="-142561" y="-7721"/>
              <a:ext cx="953107" cy="309385"/>
            </a:xfrm>
            <a:custGeom>
              <a:avLst/>
              <a:gdLst/>
              <a:ahLst/>
              <a:cxnLst/>
              <a:rect l="l" t="t" r="r" b="b"/>
              <a:pathLst>
                <a:path w="953107" h="309385">
                  <a:moveTo>
                    <a:pt x="0" y="0"/>
                  </a:moveTo>
                  <a:lnTo>
                    <a:pt x="953107" y="0"/>
                  </a:lnTo>
                  <a:lnTo>
                    <a:pt x="953107" y="309385"/>
                  </a:lnTo>
                  <a:lnTo>
                    <a:pt x="0" y="3093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TextBox 108"/>
            <p:cNvSpPr txBox="1"/>
            <p:nvPr/>
          </p:nvSpPr>
          <p:spPr>
            <a:xfrm>
              <a:off x="0" y="-38100"/>
              <a:ext cx="953107" cy="34748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4619"/>
                </a:lnSpc>
              </a:pPr>
              <a:r>
                <a:rPr lang="en-US" sz="3499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are rejected</a:t>
              </a:r>
            </a:p>
          </p:txBody>
        </p:sp>
      </p:grpSp>
      <p:sp>
        <p:nvSpPr>
          <p:cNvPr id="109" name="TextBox 109"/>
          <p:cNvSpPr txBox="1"/>
          <p:nvPr/>
        </p:nvSpPr>
        <p:spPr>
          <a:xfrm>
            <a:off x="8503676" y="13184384"/>
            <a:ext cx="9525" cy="1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9"/>
              </a:lnSpc>
              <a:spcBef>
                <a:spcPct val="0"/>
              </a:spcBef>
            </a:pPr>
            <a:endParaRPr/>
          </a:p>
        </p:txBody>
      </p:sp>
      <p:sp>
        <p:nvSpPr>
          <p:cNvPr id="110" name="TextBox 110"/>
          <p:cNvSpPr txBox="1"/>
          <p:nvPr/>
        </p:nvSpPr>
        <p:spPr>
          <a:xfrm>
            <a:off x="113478" y="9202763"/>
            <a:ext cx="4100311" cy="56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Cash Benefit 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5551024" y="9284865"/>
            <a:ext cx="4100311" cy="56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Cash Benefit 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5519935" y="8548490"/>
            <a:ext cx="4100311" cy="56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State operated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113478" y="8474385"/>
            <a:ext cx="5126394" cy="552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Federally operated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100166" y="9892176"/>
            <a:ext cx="5080509" cy="1144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Funded through payroll tax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5559045" y="9965416"/>
            <a:ext cx="5303835" cy="114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Funded by state general fund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128560" y="11052257"/>
            <a:ext cx="5080509" cy="1732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Meant for workers who become disabled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5564113" y="11087314"/>
            <a:ext cx="5039682" cy="114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Meant for anyone with a disability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04855" y="12857685"/>
            <a:ext cx="4100311" cy="56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 asset limits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5559045" y="12342004"/>
            <a:ext cx="5640369" cy="1732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Asset limit of $15,000; $200,000 with property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115392" y="13665489"/>
            <a:ext cx="4976709" cy="1144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Average benefit is $1,568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5559045" y="14153784"/>
            <a:ext cx="5387498" cy="23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Average benefit </a:t>
            </a:r>
            <a:r>
              <a:rPr lang="en-US" sz="331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</a:t>
            </a: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domicile care </a:t>
            </a:r>
            <a:r>
              <a:rPr lang="en-US" sz="331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is </a:t>
            </a: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$990 and $1,050 for personal care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11491589" y="13024005"/>
            <a:ext cx="952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  <a:spcBef>
                <a:spcPct val="0"/>
              </a:spcBef>
            </a:pPr>
            <a:endParaRPr/>
          </a:p>
        </p:txBody>
      </p:sp>
      <p:sp>
        <p:nvSpPr>
          <p:cNvPr id="123" name="TextBox 123"/>
          <p:cNvSpPr txBox="1"/>
          <p:nvPr/>
        </p:nvSpPr>
        <p:spPr>
          <a:xfrm>
            <a:off x="112437" y="15352449"/>
            <a:ext cx="4862336" cy="1725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Benefits begin after 6 months (wait times vary)</a:t>
            </a:r>
          </a:p>
        </p:txBody>
      </p:sp>
      <p:sp>
        <p:nvSpPr>
          <p:cNvPr id="124" name="TextBox 124"/>
          <p:cNvSpPr txBox="1"/>
          <p:nvPr/>
        </p:nvSpPr>
        <p:spPr>
          <a:xfrm>
            <a:off x="5628435" y="16568546"/>
            <a:ext cx="4100311" cy="114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Benefits begin after 90 days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100166" y="17187481"/>
            <a:ext cx="4924098" cy="1732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Medicare after 2  yrs of receiving benefits</a:t>
            </a:r>
          </a:p>
        </p:txBody>
      </p:sp>
      <p:sp>
        <p:nvSpPr>
          <p:cNvPr id="126" name="TextBox 126"/>
          <p:cNvSpPr txBox="1"/>
          <p:nvPr/>
        </p:nvSpPr>
        <p:spPr>
          <a:xfrm>
            <a:off x="5625989" y="17780379"/>
            <a:ext cx="4100311" cy="114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338" lvl="1" indent="-358169" algn="l">
              <a:lnSpc>
                <a:spcPts val="4645"/>
              </a:lnSpc>
              <a:buFont typeface="Arial"/>
              <a:buChar char="•"/>
            </a:pPr>
            <a:r>
              <a:rPr lang="en-US" sz="3317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 health insurance</a:t>
            </a:r>
          </a:p>
        </p:txBody>
      </p:sp>
      <p:sp>
        <p:nvSpPr>
          <p:cNvPr id="127" name="TextBox 127"/>
          <p:cNvSpPr txBox="1"/>
          <p:nvPr/>
        </p:nvSpPr>
        <p:spPr>
          <a:xfrm>
            <a:off x="638686" y="21051452"/>
            <a:ext cx="10271860" cy="2020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86"/>
              </a:lnSpc>
            </a:pPr>
            <a:r>
              <a:rPr lang="en-US" sz="384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</a:t>
            </a:r>
            <a:r>
              <a:rPr lang="en-US" sz="3847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true measure</a:t>
            </a:r>
            <a:r>
              <a:rPr lang="en-US" sz="384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of any society can be found in how it </a:t>
            </a:r>
            <a:r>
              <a:rPr lang="en-US" sz="3847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treats</a:t>
            </a:r>
            <a:r>
              <a:rPr lang="en-US" sz="384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its </a:t>
            </a:r>
            <a:r>
              <a:rPr lang="en-US" sz="3847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most vulnerable members.</a:t>
            </a:r>
            <a:r>
              <a:rPr lang="en-US" sz="3847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847" i="1" dirty="0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–Mahatma Gandhi</a:t>
            </a:r>
          </a:p>
        </p:txBody>
      </p:sp>
      <p:sp>
        <p:nvSpPr>
          <p:cNvPr id="128" name="TextBox 128"/>
          <p:cNvSpPr txBox="1"/>
          <p:nvPr/>
        </p:nvSpPr>
        <p:spPr>
          <a:xfrm>
            <a:off x="11111018" y="7161771"/>
            <a:ext cx="3573363" cy="979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3"/>
              </a:lnSpc>
            </a:pPr>
            <a:r>
              <a:rPr lang="en-US" sz="570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1.7 million</a:t>
            </a:r>
          </a:p>
        </p:txBody>
      </p:sp>
      <p:sp>
        <p:nvSpPr>
          <p:cNvPr id="129" name="TextBox 129"/>
          <p:cNvSpPr txBox="1"/>
          <p:nvPr/>
        </p:nvSpPr>
        <p:spPr>
          <a:xfrm>
            <a:off x="12090406" y="8184831"/>
            <a:ext cx="1703955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83"/>
              </a:lnSpc>
            </a:pPr>
            <a:r>
              <a:rPr lang="en-US" sz="570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70%</a:t>
            </a:r>
          </a:p>
        </p:txBody>
      </p:sp>
      <p:sp>
        <p:nvSpPr>
          <p:cNvPr id="130" name="TextBox 130"/>
          <p:cNvSpPr txBox="1"/>
          <p:nvPr/>
        </p:nvSpPr>
        <p:spPr>
          <a:xfrm>
            <a:off x="11266438" y="9157387"/>
            <a:ext cx="2875363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83"/>
              </a:lnSpc>
            </a:pPr>
            <a:r>
              <a:rPr lang="en-US" sz="570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50,000</a:t>
            </a:r>
          </a:p>
        </p:txBody>
      </p:sp>
      <p:sp>
        <p:nvSpPr>
          <p:cNvPr id="131" name="TextBox 131"/>
          <p:cNvSpPr txBox="1"/>
          <p:nvPr/>
        </p:nvSpPr>
        <p:spPr>
          <a:xfrm>
            <a:off x="12157533" y="11263159"/>
            <a:ext cx="9474194" cy="5377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3"/>
              </a:lnSpc>
            </a:pPr>
            <a:r>
              <a:rPr lang="en-US" sz="320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SDA outpaces other state program denial rates</a:t>
            </a:r>
          </a:p>
        </p:txBody>
      </p:sp>
      <p:sp>
        <p:nvSpPr>
          <p:cNvPr id="132" name="TextBox 132"/>
          <p:cNvSpPr txBox="1"/>
          <p:nvPr/>
        </p:nvSpPr>
        <p:spPr>
          <a:xfrm>
            <a:off x="19926621" y="12801339"/>
            <a:ext cx="1272183" cy="71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89%</a:t>
            </a:r>
          </a:p>
        </p:txBody>
      </p:sp>
      <p:sp>
        <p:nvSpPr>
          <p:cNvPr id="133" name="TextBox 133"/>
          <p:cNvSpPr txBox="1"/>
          <p:nvPr/>
        </p:nvSpPr>
        <p:spPr>
          <a:xfrm>
            <a:off x="17056056" y="13606736"/>
            <a:ext cx="1306335" cy="71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48%</a:t>
            </a:r>
          </a:p>
        </p:txBody>
      </p:sp>
      <p:sp>
        <p:nvSpPr>
          <p:cNvPr id="134" name="TextBox 134"/>
          <p:cNvSpPr txBox="1"/>
          <p:nvPr/>
        </p:nvSpPr>
        <p:spPr>
          <a:xfrm>
            <a:off x="17237943" y="14466979"/>
            <a:ext cx="1214351" cy="71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51%</a:t>
            </a:r>
          </a:p>
        </p:txBody>
      </p:sp>
      <p:sp>
        <p:nvSpPr>
          <p:cNvPr id="135" name="TextBox 135"/>
          <p:cNvSpPr txBox="1"/>
          <p:nvPr/>
        </p:nvSpPr>
        <p:spPr>
          <a:xfrm>
            <a:off x="17376630" y="15297948"/>
            <a:ext cx="1195300" cy="71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52%</a:t>
            </a:r>
          </a:p>
        </p:txBody>
      </p:sp>
      <p:sp>
        <p:nvSpPr>
          <p:cNvPr id="136" name="TextBox 136"/>
          <p:cNvSpPr txBox="1"/>
          <p:nvPr/>
        </p:nvSpPr>
        <p:spPr>
          <a:xfrm>
            <a:off x="21940838" y="14921865"/>
            <a:ext cx="9525" cy="276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80"/>
              </a:lnSpc>
            </a:pPr>
            <a:endParaRPr/>
          </a:p>
        </p:txBody>
      </p:sp>
      <p:sp>
        <p:nvSpPr>
          <p:cNvPr id="137" name="TextBox 137"/>
          <p:cNvSpPr txBox="1"/>
          <p:nvPr/>
        </p:nvSpPr>
        <p:spPr>
          <a:xfrm>
            <a:off x="33722747" y="20269200"/>
            <a:ext cx="10168453" cy="119391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7825" lvl="1" algn="l">
              <a:lnSpc>
                <a:spcPts val="4899"/>
              </a:lnSpc>
            </a:pPr>
            <a:r>
              <a:rPr lang="en-US" sz="60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Priority #1</a:t>
            </a:r>
            <a:r>
              <a:rPr lang="en-US" sz="42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 </a:t>
            </a:r>
            <a:r>
              <a:rPr lang="en-US" sz="41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Approve more SDA applications </a:t>
            </a:r>
            <a:r>
              <a:rPr lang="en-US" sz="41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 reduce poverty in counties. This can be done by increasing the asset limit/eliminating the property limit</a:t>
            </a:r>
          </a:p>
          <a:p>
            <a:pPr marL="1007532" lvl="2" algn="l">
              <a:lnSpc>
                <a:spcPts val="4899"/>
              </a:lnSpc>
            </a:pPr>
            <a:endParaRPr lang="en-US" sz="45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77825" lvl="1" algn="l">
              <a:lnSpc>
                <a:spcPts val="4899"/>
              </a:lnSpc>
            </a:pPr>
            <a:r>
              <a:rPr lang="en-US" sz="60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Priority #2: </a:t>
            </a:r>
            <a:r>
              <a:rPr lang="en-US" sz="41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Concentrate resources towards metropolitan counties </a:t>
            </a:r>
            <a:r>
              <a:rPr lang="en-US" sz="41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 reduce disability unemployment and poverty</a:t>
            </a:r>
          </a:p>
          <a:p>
            <a:pPr marL="377825" lvl="1" algn="l">
              <a:lnSpc>
                <a:spcPts val="4899"/>
              </a:lnSpc>
            </a:pPr>
            <a:endParaRPr lang="en-US" sz="6000" b="1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77825" lvl="1" algn="l">
              <a:lnSpc>
                <a:spcPts val="4899"/>
              </a:lnSpc>
            </a:pPr>
            <a:r>
              <a:rPr lang="en-US" sz="60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Priority #3</a:t>
            </a:r>
            <a:r>
              <a:rPr lang="en-US" sz="41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 Increase SDA benefits/ capacity </a:t>
            </a:r>
            <a:r>
              <a:rPr lang="en-US" sz="41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as they are rigid and are not enough to lift individuals/families out of poverty</a:t>
            </a:r>
          </a:p>
          <a:p>
            <a:pPr marL="377825" lvl="1" algn="l">
              <a:lnSpc>
                <a:spcPts val="4899"/>
              </a:lnSpc>
            </a:pPr>
            <a:endParaRPr lang="en-US" sz="45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377825" lvl="1" algn="l">
              <a:lnSpc>
                <a:spcPts val="4899"/>
              </a:lnSpc>
            </a:pPr>
            <a:r>
              <a:rPr lang="en-US" sz="60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Priority #4: </a:t>
            </a:r>
            <a:r>
              <a:rPr lang="en-US" sz="41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Create a centralized database for the SDA Program </a:t>
            </a:r>
            <a:r>
              <a:rPr lang="en-US" sz="41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 measure its effects and influence</a:t>
            </a:r>
          </a:p>
        </p:txBody>
      </p:sp>
      <p:sp>
        <p:nvSpPr>
          <p:cNvPr id="138" name="TextBox 138"/>
          <p:cNvSpPr txBox="1"/>
          <p:nvPr/>
        </p:nvSpPr>
        <p:spPr>
          <a:xfrm>
            <a:off x="11852142" y="10100428"/>
            <a:ext cx="1703954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83"/>
              </a:lnSpc>
            </a:pPr>
            <a:r>
              <a:rPr lang="en-US" sz="570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94%</a:t>
            </a:r>
          </a:p>
        </p:txBody>
      </p:sp>
      <p:sp>
        <p:nvSpPr>
          <p:cNvPr id="139" name="TextBox 139"/>
          <p:cNvSpPr txBox="1"/>
          <p:nvPr/>
        </p:nvSpPr>
        <p:spPr>
          <a:xfrm>
            <a:off x="6867697" y="6208289"/>
            <a:ext cx="1904883" cy="995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55"/>
              </a:lnSpc>
            </a:pPr>
            <a:r>
              <a:rPr lang="en-US" sz="5825" dirty="0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SDA</a:t>
            </a:r>
          </a:p>
        </p:txBody>
      </p:sp>
      <p:sp>
        <p:nvSpPr>
          <p:cNvPr id="140" name="TextBox 140"/>
          <p:cNvSpPr txBox="1"/>
          <p:nvPr/>
        </p:nvSpPr>
        <p:spPr>
          <a:xfrm>
            <a:off x="1715072" y="6208289"/>
            <a:ext cx="2284222" cy="983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55"/>
              </a:lnSpc>
            </a:pPr>
            <a:r>
              <a:rPr lang="en-US" sz="5825" dirty="0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SSDI</a:t>
            </a: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5431579C-207E-42EF-3FCB-F4EB91677E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49658" y="18030501"/>
            <a:ext cx="10728275" cy="6436965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44" name="Chart 143">
                <a:extLst>
                  <a:ext uri="{FF2B5EF4-FFF2-40B4-BE49-F238E27FC236}">
                    <a16:creationId xmlns:a16="http://schemas.microsoft.com/office/drawing/2014/main" id="{9678F384-AA90-671C-B2B7-F8C75640074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3608432"/>
                  </p:ext>
                </p:extLst>
              </p:nvPr>
            </p:nvGraphicFramePr>
            <p:xfrm>
              <a:off x="149855" y="25615716"/>
              <a:ext cx="8917945" cy="716417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4"/>
              </a:graphicData>
            </a:graphic>
          </p:graphicFrame>
        </mc:Choice>
        <mc:Fallback>
          <p:pic>
            <p:nvPicPr>
              <p:cNvPr id="144" name="Chart 143">
                <a:extLst>
                  <a:ext uri="{FF2B5EF4-FFF2-40B4-BE49-F238E27FC236}">
                    <a16:creationId xmlns:a16="http://schemas.microsoft.com/office/drawing/2014/main" id="{9678F384-AA90-671C-B2B7-F8C7564007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9855" y="25615716"/>
                <a:ext cx="8917945" cy="71641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45" name="Chart 144">
                <a:extLst>
                  <a:ext uri="{FF2B5EF4-FFF2-40B4-BE49-F238E27FC236}">
                    <a16:creationId xmlns:a16="http://schemas.microsoft.com/office/drawing/2014/main" id="{FDBB500C-C966-75FA-1D3E-BED93077D89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236993098"/>
                  </p:ext>
                </p:extLst>
              </p:nvPr>
            </p:nvGraphicFramePr>
            <p:xfrm>
              <a:off x="21404816" y="25598268"/>
              <a:ext cx="9680874" cy="74230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6"/>
              </a:graphicData>
            </a:graphic>
          </p:graphicFrame>
        </mc:Choice>
        <mc:Fallback>
          <p:pic>
            <p:nvPicPr>
              <p:cNvPr id="145" name="Chart 144">
                <a:extLst>
                  <a:ext uri="{FF2B5EF4-FFF2-40B4-BE49-F238E27FC236}">
                    <a16:creationId xmlns:a16="http://schemas.microsoft.com/office/drawing/2014/main" id="{FDBB500C-C966-75FA-1D3E-BED93077D8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1404816" y="25598268"/>
                <a:ext cx="9680874" cy="742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46" name="Chart 145">
                <a:extLst>
                  <a:ext uri="{FF2B5EF4-FFF2-40B4-BE49-F238E27FC236}">
                    <a16:creationId xmlns:a16="http://schemas.microsoft.com/office/drawing/2014/main" id="{7DCA1999-28FD-29F0-8F5D-A7BDB992770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268588447"/>
                  </p:ext>
                </p:extLst>
              </p:nvPr>
            </p:nvGraphicFramePr>
            <p:xfrm>
              <a:off x="11646186" y="25615716"/>
              <a:ext cx="8655111" cy="748006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8"/>
              </a:graphicData>
            </a:graphic>
          </p:graphicFrame>
        </mc:Choice>
        <mc:Fallback>
          <p:pic>
            <p:nvPicPr>
              <p:cNvPr id="146" name="Chart 145">
                <a:extLst>
                  <a:ext uri="{FF2B5EF4-FFF2-40B4-BE49-F238E27FC236}">
                    <a16:creationId xmlns:a16="http://schemas.microsoft.com/office/drawing/2014/main" id="{7DCA1999-28FD-29F0-8F5D-A7BDB992770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646186" y="25615716"/>
                <a:ext cx="8655111" cy="7480063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Michigan State Spartans - Wikipedia">
            <a:extLst>
              <a:ext uri="{FF2B5EF4-FFF2-40B4-BE49-F238E27FC236}">
                <a16:creationId xmlns:a16="http://schemas.microsoft.com/office/drawing/2014/main" id="{DE0E87E8-47AA-AEC7-8CD9-6E5BB1D2D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9200" y="3708472"/>
            <a:ext cx="1014192" cy="11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" name="Group 82">
            <a:extLst>
              <a:ext uri="{FF2B5EF4-FFF2-40B4-BE49-F238E27FC236}">
                <a16:creationId xmlns:a16="http://schemas.microsoft.com/office/drawing/2014/main" id="{55313F28-90E3-B1E8-1CC8-9334FDBB31DA}"/>
              </a:ext>
            </a:extLst>
          </p:cNvPr>
          <p:cNvGrpSpPr/>
          <p:nvPr/>
        </p:nvGrpSpPr>
        <p:grpSpPr>
          <a:xfrm>
            <a:off x="27827720" y="23090326"/>
            <a:ext cx="5867515" cy="1038373"/>
            <a:chOff x="0" y="-155543"/>
            <a:chExt cx="1092025" cy="218838"/>
          </a:xfrm>
        </p:grpSpPr>
        <p:sp>
          <p:nvSpPr>
            <p:cNvPr id="62" name="Freeform 83">
              <a:extLst>
                <a:ext uri="{FF2B5EF4-FFF2-40B4-BE49-F238E27FC236}">
                  <a16:creationId xmlns:a16="http://schemas.microsoft.com/office/drawing/2014/main" id="{08F0B4DF-1124-8F81-59FC-B743A1703985}"/>
                </a:ext>
              </a:extLst>
            </p:cNvPr>
            <p:cNvSpPr/>
            <p:nvPr/>
          </p:nvSpPr>
          <p:spPr>
            <a:xfrm>
              <a:off x="0" y="-155543"/>
              <a:ext cx="1092025" cy="218838"/>
            </a:xfrm>
            <a:custGeom>
              <a:avLst/>
              <a:gdLst/>
              <a:ahLst/>
              <a:cxnLst/>
              <a:rect l="l" t="t" r="r" b="b"/>
              <a:pathLst>
                <a:path w="1027275" h="218838">
                  <a:moveTo>
                    <a:pt x="31766" y="0"/>
                  </a:moveTo>
                  <a:lnTo>
                    <a:pt x="995509" y="0"/>
                  </a:lnTo>
                  <a:cubicBezTo>
                    <a:pt x="1003934" y="0"/>
                    <a:pt x="1012014" y="3347"/>
                    <a:pt x="1017971" y="9304"/>
                  </a:cubicBezTo>
                  <a:cubicBezTo>
                    <a:pt x="1023928" y="15261"/>
                    <a:pt x="1027275" y="23341"/>
                    <a:pt x="1027275" y="31766"/>
                  </a:cubicBezTo>
                  <a:lnTo>
                    <a:pt x="1027275" y="187072"/>
                  </a:lnTo>
                  <a:cubicBezTo>
                    <a:pt x="1027275" y="195497"/>
                    <a:pt x="1023928" y="203577"/>
                    <a:pt x="1017971" y="209534"/>
                  </a:cubicBezTo>
                  <a:cubicBezTo>
                    <a:pt x="1012014" y="215491"/>
                    <a:pt x="1003934" y="218838"/>
                    <a:pt x="995509" y="218838"/>
                  </a:cubicBezTo>
                  <a:lnTo>
                    <a:pt x="31766" y="218838"/>
                  </a:lnTo>
                  <a:cubicBezTo>
                    <a:pt x="23341" y="218838"/>
                    <a:pt x="15261" y="215491"/>
                    <a:pt x="9304" y="209534"/>
                  </a:cubicBezTo>
                  <a:cubicBezTo>
                    <a:pt x="3347" y="203577"/>
                    <a:pt x="0" y="195497"/>
                    <a:pt x="0" y="187072"/>
                  </a:cubicBezTo>
                  <a:lnTo>
                    <a:pt x="0" y="31766"/>
                  </a:lnTo>
                  <a:cubicBezTo>
                    <a:pt x="0" y="23341"/>
                    <a:pt x="3347" y="15261"/>
                    <a:pt x="9304" y="9304"/>
                  </a:cubicBezTo>
                  <a:cubicBezTo>
                    <a:pt x="15261" y="3347"/>
                    <a:pt x="23341" y="0"/>
                    <a:pt x="31766" y="0"/>
                  </a:cubicBezTo>
                  <a:close/>
                </a:path>
              </a:pathLst>
            </a:custGeom>
            <a:solidFill>
              <a:srgbClr val="E2D3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TextBox 84">
              <a:extLst>
                <a:ext uri="{FF2B5EF4-FFF2-40B4-BE49-F238E27FC236}">
                  <a16:creationId xmlns:a16="http://schemas.microsoft.com/office/drawing/2014/main" id="{12F94EF2-DEDE-AC74-35EC-601F85E9B456}"/>
                </a:ext>
              </a:extLst>
            </p:cNvPr>
            <p:cNvSpPr txBox="1"/>
            <p:nvPr/>
          </p:nvSpPr>
          <p:spPr>
            <a:xfrm>
              <a:off x="40307" y="-155543"/>
              <a:ext cx="1027275" cy="218838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3000" dirty="0">
                  <a:solidFill>
                    <a:srgbClr val="271844"/>
                  </a:solidFill>
                  <a:latin typeface="DM Sans"/>
                  <a:ea typeface="DM Sans"/>
                  <a:cs typeface="DM Sans"/>
                  <a:sym typeface="DM Sans"/>
                </a:rPr>
                <a:t>    Poverty           1.00 point  </a:t>
              </a:r>
            </a:p>
          </p:txBody>
        </p:sp>
      </p:grpSp>
      <p:grpSp>
        <p:nvGrpSpPr>
          <p:cNvPr id="152" name="Group 97">
            <a:extLst>
              <a:ext uri="{FF2B5EF4-FFF2-40B4-BE49-F238E27FC236}">
                <a16:creationId xmlns:a16="http://schemas.microsoft.com/office/drawing/2014/main" id="{2E6FA753-350E-70F7-F868-4DAE88F52358}"/>
              </a:ext>
            </a:extLst>
          </p:cNvPr>
          <p:cNvGrpSpPr/>
          <p:nvPr/>
        </p:nvGrpSpPr>
        <p:grpSpPr>
          <a:xfrm>
            <a:off x="30438930" y="23342248"/>
            <a:ext cx="646760" cy="646760"/>
            <a:chOff x="0" y="-11492"/>
            <a:chExt cx="812800" cy="812800"/>
          </a:xfrm>
        </p:grpSpPr>
        <p:sp>
          <p:nvSpPr>
            <p:cNvPr id="153" name="Freeform 98">
              <a:extLst>
                <a:ext uri="{FF2B5EF4-FFF2-40B4-BE49-F238E27FC236}">
                  <a16:creationId xmlns:a16="http://schemas.microsoft.com/office/drawing/2014/main" id="{15425095-2F81-A9EE-C476-69F40F0BBE26}"/>
                </a:ext>
              </a:extLst>
            </p:cNvPr>
            <p:cNvSpPr/>
            <p:nvPr/>
          </p:nvSpPr>
          <p:spPr>
            <a:xfrm>
              <a:off x="0" y="-11492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00274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TextBox 99">
              <a:extLst>
                <a:ext uri="{FF2B5EF4-FFF2-40B4-BE49-F238E27FC236}">
                  <a16:creationId xmlns:a16="http://schemas.microsoft.com/office/drawing/2014/main" id="{75FF6CD4-21BF-EA1C-6B88-E71193EAED20}"/>
                </a:ext>
              </a:extLst>
            </p:cNvPr>
            <p:cNvSpPr txBox="1"/>
            <p:nvPr/>
          </p:nvSpPr>
          <p:spPr>
            <a:xfrm>
              <a:off x="203200" y="0"/>
              <a:ext cx="406400" cy="711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79"/>
                </a:lnSpc>
              </a:pPr>
              <a:endParaRPr/>
            </a:p>
          </p:txBody>
        </p:sp>
      </p:grpSp>
      <p:pic>
        <p:nvPicPr>
          <p:cNvPr id="100" name="Picture 99" descr="A white background with black and white clouds&#10;&#10;AI-generated content may be incorrect.">
            <a:extLst>
              <a:ext uri="{FF2B5EF4-FFF2-40B4-BE49-F238E27FC236}">
                <a16:creationId xmlns:a16="http://schemas.microsoft.com/office/drawing/2014/main" id="{5D1DF850-15F8-13A6-A231-A3953F09158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5497" y="26058850"/>
            <a:ext cx="2502688" cy="2541594"/>
          </a:xfrm>
          <a:prstGeom prst="rect">
            <a:avLst/>
          </a:prstGeom>
        </p:spPr>
      </p:pic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BCA209E6-3E52-EF64-0422-437E4674D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1522" y="26704384"/>
            <a:ext cx="26162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Image">
            <a:extLst>
              <a:ext uri="{FF2B5EF4-FFF2-40B4-BE49-F238E27FC236}">
                <a16:creationId xmlns:a16="http://schemas.microsoft.com/office/drawing/2014/main" id="{D18A269A-7DEC-42BD-005D-F63DE5179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600" y="26704384"/>
            <a:ext cx="3558486" cy="266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">
            <a:extLst>
              <a:ext uri="{FF2B5EF4-FFF2-40B4-BE49-F238E27FC236}">
                <a16:creationId xmlns:a16="http://schemas.microsoft.com/office/drawing/2014/main" id="{06F2921E-A401-AB11-4E49-E03DD0226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4280" y="26704384"/>
            <a:ext cx="2793695" cy="294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2" name="Group 27">
            <a:extLst>
              <a:ext uri="{FF2B5EF4-FFF2-40B4-BE49-F238E27FC236}">
                <a16:creationId xmlns:a16="http://schemas.microsoft.com/office/drawing/2014/main" id="{F6E883C8-3FF9-F330-3019-15A3EFFF8A94}"/>
              </a:ext>
            </a:extLst>
          </p:cNvPr>
          <p:cNvGrpSpPr/>
          <p:nvPr/>
        </p:nvGrpSpPr>
        <p:grpSpPr>
          <a:xfrm>
            <a:off x="22452301" y="14477569"/>
            <a:ext cx="10671119" cy="1222223"/>
            <a:chOff x="-64459" y="0"/>
            <a:chExt cx="3044768" cy="366259"/>
          </a:xfrm>
        </p:grpSpPr>
        <p:sp>
          <p:nvSpPr>
            <p:cNvPr id="163" name="Freeform 28">
              <a:extLst>
                <a:ext uri="{FF2B5EF4-FFF2-40B4-BE49-F238E27FC236}">
                  <a16:creationId xmlns:a16="http://schemas.microsoft.com/office/drawing/2014/main" id="{17D4F50F-C45F-1509-608B-32CD70B60ACE}"/>
                </a:ext>
              </a:extLst>
            </p:cNvPr>
            <p:cNvSpPr/>
            <p:nvPr/>
          </p:nvSpPr>
          <p:spPr>
            <a:xfrm>
              <a:off x="0" y="0"/>
              <a:ext cx="2980309" cy="358349"/>
            </a:xfrm>
            <a:custGeom>
              <a:avLst/>
              <a:gdLst/>
              <a:ahLst/>
              <a:cxnLst/>
              <a:rect l="l" t="t" r="r" b="b"/>
              <a:pathLst>
                <a:path w="2980309" h="358349">
                  <a:moveTo>
                    <a:pt x="0" y="0"/>
                  </a:moveTo>
                  <a:lnTo>
                    <a:pt x="2980309" y="0"/>
                  </a:lnTo>
                  <a:lnTo>
                    <a:pt x="2980309" y="358349"/>
                  </a:lnTo>
                  <a:lnTo>
                    <a:pt x="0" y="358349"/>
                  </a:lnTo>
                  <a:close/>
                </a:path>
              </a:pathLst>
            </a:custGeom>
            <a:solidFill>
              <a:srgbClr val="83BC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TextBox 29">
              <a:extLst>
                <a:ext uri="{FF2B5EF4-FFF2-40B4-BE49-F238E27FC236}">
                  <a16:creationId xmlns:a16="http://schemas.microsoft.com/office/drawing/2014/main" id="{700DAD2E-E7D7-827F-BA7C-15B370678D54}"/>
                </a:ext>
              </a:extLst>
            </p:cNvPr>
            <p:cNvSpPr txBox="1"/>
            <p:nvPr/>
          </p:nvSpPr>
          <p:spPr>
            <a:xfrm>
              <a:off x="-64459" y="7832"/>
              <a:ext cx="2980267" cy="358427"/>
            </a:xfrm>
            <a:prstGeom prst="rect">
              <a:avLst/>
            </a:prstGeom>
          </p:spPr>
          <p:txBody>
            <a:bodyPr lIns="238610" tIns="238610" rIns="238610" bIns="238610" rtlCol="0" anchor="ctr"/>
            <a:lstStyle/>
            <a:p>
              <a:pPr algn="ctr">
                <a:lnSpc>
                  <a:spcPts val="5280"/>
                </a:lnSpc>
              </a:pPr>
              <a:r>
                <a:rPr lang="en-US" sz="4400" b="1" dirty="0">
                  <a:solidFill>
                    <a:srgbClr val="FFFFFF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SDA Capacity Is Overburdened </a:t>
              </a:r>
            </a:p>
          </p:txBody>
        </p:sp>
      </p:grpSp>
      <p:pic>
        <p:nvPicPr>
          <p:cNvPr id="179" name="Picture 178" descr="A purple and blue rectangles&#10;&#10;AI-generated content may be incorrect.">
            <a:extLst>
              <a:ext uri="{FF2B5EF4-FFF2-40B4-BE49-F238E27FC236}">
                <a16:creationId xmlns:a16="http://schemas.microsoft.com/office/drawing/2014/main" id="{719E55D6-FBC2-E514-497D-1BF0699F303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311" y="12329419"/>
            <a:ext cx="3509557" cy="2036694"/>
          </a:xfrm>
          <a:prstGeom prst="rect">
            <a:avLst/>
          </a:prstGeom>
        </p:spPr>
      </p:pic>
      <p:sp>
        <p:nvSpPr>
          <p:cNvPr id="180" name="TextBox 58">
            <a:extLst>
              <a:ext uri="{FF2B5EF4-FFF2-40B4-BE49-F238E27FC236}">
                <a16:creationId xmlns:a16="http://schemas.microsoft.com/office/drawing/2014/main" id="{87D39184-9621-78F3-E2D0-B229535D9B9C}"/>
              </a:ext>
            </a:extLst>
          </p:cNvPr>
          <p:cNvSpPr txBox="1"/>
          <p:nvPr/>
        </p:nvSpPr>
        <p:spPr>
          <a:xfrm>
            <a:off x="29865313" y="12628294"/>
            <a:ext cx="1272183" cy="712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3"/>
              </a:lnSpc>
            </a:pPr>
            <a:r>
              <a:rPr lang="en-US" sz="420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21%</a:t>
            </a:r>
          </a:p>
        </p:txBody>
      </p:sp>
      <p:sp>
        <p:nvSpPr>
          <p:cNvPr id="181" name="TextBox 58">
            <a:extLst>
              <a:ext uri="{FF2B5EF4-FFF2-40B4-BE49-F238E27FC236}">
                <a16:creationId xmlns:a16="http://schemas.microsoft.com/office/drawing/2014/main" id="{9787F9A2-6D77-6770-D3D5-7664E3A72416}"/>
              </a:ext>
            </a:extLst>
          </p:cNvPr>
          <p:cNvSpPr txBox="1"/>
          <p:nvPr/>
        </p:nvSpPr>
        <p:spPr>
          <a:xfrm>
            <a:off x="31727014" y="13266139"/>
            <a:ext cx="1272183" cy="712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3"/>
              </a:lnSpc>
            </a:pPr>
            <a:r>
              <a:rPr lang="en-US" sz="4202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13%</a:t>
            </a:r>
          </a:p>
        </p:txBody>
      </p:sp>
      <p:grpSp>
        <p:nvGrpSpPr>
          <p:cNvPr id="183" name="Group 54">
            <a:extLst>
              <a:ext uri="{FF2B5EF4-FFF2-40B4-BE49-F238E27FC236}">
                <a16:creationId xmlns:a16="http://schemas.microsoft.com/office/drawing/2014/main" id="{9583AFBE-95D5-2D83-B81B-C2163444B63F}"/>
              </a:ext>
            </a:extLst>
          </p:cNvPr>
          <p:cNvGrpSpPr/>
          <p:nvPr/>
        </p:nvGrpSpPr>
        <p:grpSpPr>
          <a:xfrm>
            <a:off x="22992001" y="7055821"/>
            <a:ext cx="10519951" cy="2707082"/>
            <a:chOff x="-22538" y="-242361"/>
            <a:chExt cx="3117022" cy="802098"/>
          </a:xfrm>
        </p:grpSpPr>
        <p:sp>
          <p:nvSpPr>
            <p:cNvPr id="184" name="Freeform 55">
              <a:extLst>
                <a:ext uri="{FF2B5EF4-FFF2-40B4-BE49-F238E27FC236}">
                  <a16:creationId xmlns:a16="http://schemas.microsoft.com/office/drawing/2014/main" id="{973F837F-C45C-40B5-3ACD-23703DEE50B0}"/>
                </a:ext>
              </a:extLst>
            </p:cNvPr>
            <p:cNvSpPr/>
            <p:nvPr/>
          </p:nvSpPr>
          <p:spPr>
            <a:xfrm>
              <a:off x="0" y="0"/>
              <a:ext cx="3094484" cy="559737"/>
            </a:xfrm>
            <a:custGeom>
              <a:avLst/>
              <a:gdLst/>
              <a:ahLst/>
              <a:cxnLst/>
              <a:rect l="l" t="t" r="r" b="b"/>
              <a:pathLst>
                <a:path w="3094484" h="559737">
                  <a:moveTo>
                    <a:pt x="0" y="0"/>
                  </a:moveTo>
                  <a:lnTo>
                    <a:pt x="3094484" y="0"/>
                  </a:lnTo>
                  <a:lnTo>
                    <a:pt x="3094484" y="559737"/>
                  </a:lnTo>
                  <a:lnTo>
                    <a:pt x="0" y="5597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TextBox 56">
              <a:extLst>
                <a:ext uri="{FF2B5EF4-FFF2-40B4-BE49-F238E27FC236}">
                  <a16:creationId xmlns:a16="http://schemas.microsoft.com/office/drawing/2014/main" id="{1DCD941B-23B6-147B-8F4C-4545A5DDF219}"/>
                </a:ext>
              </a:extLst>
            </p:cNvPr>
            <p:cNvSpPr txBox="1"/>
            <p:nvPr/>
          </p:nvSpPr>
          <p:spPr>
            <a:xfrm>
              <a:off x="-22538" y="-242361"/>
              <a:ext cx="3094484" cy="5597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20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 </a:t>
              </a:r>
              <a:r>
                <a:rPr lang="en-US" sz="32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1-point increase in the disability poverty rate is </a:t>
              </a:r>
              <a:r>
                <a:rPr lang="en-US" sz="3200" b="1" dirty="0">
                  <a:latin typeface="Canva Sans Bold"/>
                  <a:ea typeface="Canva Sans Bold"/>
                  <a:cs typeface="Canva Sans Bold"/>
                  <a:sym typeface="Canva Sans Bold"/>
                </a:rPr>
                <a:t>associated</a:t>
              </a:r>
              <a:r>
                <a:rPr lang="en-US" sz="32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 with an SDA enrollment increase of 0.25 recipients</a:t>
              </a:r>
              <a:r>
                <a:rPr lang="en-US" sz="32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per 10,000 people </a:t>
              </a:r>
            </a:p>
          </p:txBody>
        </p:sp>
      </p:grpSp>
      <p:sp>
        <p:nvSpPr>
          <p:cNvPr id="186" name="TextBox 56">
            <a:extLst>
              <a:ext uri="{FF2B5EF4-FFF2-40B4-BE49-F238E27FC236}">
                <a16:creationId xmlns:a16="http://schemas.microsoft.com/office/drawing/2014/main" id="{B7FACAEA-DFD6-B04D-1E17-F49321DF76B7}"/>
              </a:ext>
            </a:extLst>
          </p:cNvPr>
          <p:cNvSpPr txBox="1"/>
          <p:nvPr/>
        </p:nvSpPr>
        <p:spPr>
          <a:xfrm>
            <a:off x="22826517" y="15802622"/>
            <a:ext cx="10443885" cy="1889113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l">
              <a:lnSpc>
                <a:spcPts val="4200"/>
              </a:lnSpc>
            </a:pPr>
            <a:r>
              <a:rPr lang="en-US" sz="3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every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additional disabled resident, </a:t>
            </a:r>
            <a:r>
              <a:rPr lang="en-US" sz="3200" b="1" dirty="0">
                <a:solidFill>
                  <a:srgbClr val="000000"/>
                </a:solidFill>
                <a:latin typeface="Canva Sans"/>
                <a:ea typeface="Canva Sans Bold"/>
                <a:cs typeface="Canva Sans Bold"/>
                <a:sym typeface="Canva Sans"/>
              </a:rPr>
              <a:t>there are an additional</a:t>
            </a:r>
            <a:r>
              <a:rPr lang="en-US" sz="3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2.35 denials </a:t>
            </a:r>
            <a:r>
              <a:rPr lang="en-US" sz="3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 10,000 people</a:t>
            </a:r>
          </a:p>
        </p:txBody>
      </p:sp>
      <p:sp>
        <p:nvSpPr>
          <p:cNvPr id="187" name="TextBox 56">
            <a:extLst>
              <a:ext uri="{FF2B5EF4-FFF2-40B4-BE49-F238E27FC236}">
                <a16:creationId xmlns:a16="http://schemas.microsoft.com/office/drawing/2014/main" id="{9F9497EA-EDBA-3C30-5893-4B98A6C7C04B}"/>
              </a:ext>
            </a:extLst>
          </p:cNvPr>
          <p:cNvSpPr txBox="1"/>
          <p:nvPr/>
        </p:nvSpPr>
        <p:spPr>
          <a:xfrm>
            <a:off x="22992620" y="10855848"/>
            <a:ext cx="10235566" cy="1889113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l">
              <a:lnSpc>
                <a:spcPts val="4200"/>
              </a:lnSpc>
            </a:pP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55 counties 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under 100,000 people, residents receive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 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11</a:t>
            </a:r>
            <a:r>
              <a:rPr lang="en-US" sz="5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¢ 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less in benefits </a:t>
            </a:r>
            <a:r>
              <a:rPr lang="en-US" sz="3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compared to counties with 100,000 people or more</a:t>
            </a:r>
          </a:p>
        </p:txBody>
      </p:sp>
      <p:sp>
        <p:nvSpPr>
          <p:cNvPr id="188" name="TextBox 56">
            <a:extLst>
              <a:ext uri="{FF2B5EF4-FFF2-40B4-BE49-F238E27FC236}">
                <a16:creationId xmlns:a16="http://schemas.microsoft.com/office/drawing/2014/main" id="{C6EC08EF-B578-61F1-0ACF-C00573E0EDA2}"/>
              </a:ext>
            </a:extLst>
          </p:cNvPr>
          <p:cNvSpPr txBox="1"/>
          <p:nvPr/>
        </p:nvSpPr>
        <p:spPr>
          <a:xfrm>
            <a:off x="22900599" y="12920826"/>
            <a:ext cx="6589041" cy="1889113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disability poverty rate is about</a:t>
            </a:r>
            <a:r>
              <a:rPr lang="en-US" sz="32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 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2x</a:t>
            </a:r>
            <a:r>
              <a:rPr lang="en-US" sz="3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Michigan’s poverty</a:t>
            </a:r>
          </a:p>
        </p:txBody>
      </p:sp>
      <p:sp>
        <p:nvSpPr>
          <p:cNvPr id="189" name="TextBox 56">
            <a:extLst>
              <a:ext uri="{FF2B5EF4-FFF2-40B4-BE49-F238E27FC236}">
                <a16:creationId xmlns:a16="http://schemas.microsoft.com/office/drawing/2014/main" id="{4355F32E-35A9-BD44-AFAC-6FA7DB446DE3}"/>
              </a:ext>
            </a:extLst>
          </p:cNvPr>
          <p:cNvSpPr txBox="1"/>
          <p:nvPr/>
        </p:nvSpPr>
        <p:spPr>
          <a:xfrm>
            <a:off x="22900599" y="8828658"/>
            <a:ext cx="10443885" cy="1889113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l">
              <a:lnSpc>
                <a:spcPts val="4200"/>
              </a:lnSpc>
            </a:pP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High-poverty counties receive 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39% 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"/>
                <a:cs typeface="Canva Sans"/>
                <a:sym typeface="Canva Sans Bold"/>
              </a:rPr>
              <a:t>more funding counties 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per 100,000 residents compared to low-poverty counties, regardless of size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4918</TotalTime>
  <Words>560</Words>
  <Application>Microsoft Macintosh PowerPoint</Application>
  <PresentationFormat>Custom</PresentationFormat>
  <Paragraphs>74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4" baseType="lpstr">
      <vt:lpstr>Aptos Narrow</vt:lpstr>
      <vt:lpstr>Libre Baskerville</vt:lpstr>
      <vt:lpstr>Aptos</vt:lpstr>
      <vt:lpstr>DM Sans Bold</vt:lpstr>
      <vt:lpstr>Libre Baskerville Bold</vt:lpstr>
      <vt:lpstr>Arial</vt:lpstr>
      <vt:lpstr>Canva Sans Italics</vt:lpstr>
      <vt:lpstr>Canva Sans</vt:lpstr>
      <vt:lpstr>Canva Sans Bold</vt:lpstr>
      <vt:lpstr>DM Sans</vt:lpstr>
      <vt:lpstr>Montserrat Light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Scientific Research Poster</dc:title>
  <cp:lastModifiedBy>Elizabeth Armstrong</cp:lastModifiedBy>
  <cp:revision>44</cp:revision>
  <dcterms:created xsi:type="dcterms:W3CDTF">2006-08-16T00:00:00Z</dcterms:created>
  <dcterms:modified xsi:type="dcterms:W3CDTF">2025-04-14T15:51:54Z</dcterms:modified>
  <dc:identifier>DAGj9MpdEMM</dc:identifier>
</cp:coreProperties>
</file>